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9" r:id="rId2"/>
    <p:sldMasterId id="2147483671" r:id="rId3"/>
  </p:sldMasterIdLst>
  <p:notesMasterIdLst>
    <p:notesMasterId r:id="rId29"/>
  </p:notesMasterIdLst>
  <p:sldIdLst>
    <p:sldId id="256" r:id="rId4"/>
    <p:sldId id="258" r:id="rId5"/>
    <p:sldId id="259" r:id="rId6"/>
    <p:sldId id="260" r:id="rId7"/>
    <p:sldId id="261" r:id="rId8"/>
    <p:sldId id="262" r:id="rId9"/>
    <p:sldId id="263" r:id="rId10"/>
    <p:sldId id="264" r:id="rId11"/>
    <p:sldId id="265" r:id="rId12"/>
    <p:sldId id="266"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367" autoAdjust="0"/>
    <p:restoredTop sz="86379" autoAdjust="0"/>
  </p:normalViewPr>
  <p:slideViewPr>
    <p:cSldViewPr showGuides="1">
      <p:cViewPr>
        <p:scale>
          <a:sx n="101" d="100"/>
          <a:sy n="101" d="100"/>
        </p:scale>
        <p:origin x="-474" y="-72"/>
      </p:cViewPr>
      <p:guideLst>
        <p:guide orient="horz" pos="2160"/>
        <p:guide pos="2880"/>
      </p:guideLst>
    </p:cSldViewPr>
  </p:slideViewPr>
  <p:outlineViewPr>
    <p:cViewPr>
      <p:scale>
        <a:sx n="33" d="100"/>
        <a:sy n="33" d="100"/>
      </p:scale>
      <p:origin x="0" y="15114"/>
    </p:cViewPr>
  </p:outlineViewPr>
  <p:notesTextViewPr>
    <p:cViewPr>
      <p:scale>
        <a:sx n="100" d="100"/>
        <a:sy n="100" d="100"/>
      </p:scale>
      <p:origin x="0" y="0"/>
    </p:cViewPr>
  </p:notesTextViewPr>
  <p:sorterViewPr>
    <p:cViewPr>
      <p:scale>
        <a:sx n="100" d="100"/>
        <a:sy n="100" d="100"/>
      </p:scale>
      <p:origin x="0" y="483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BEA9D5-C16C-4449-953F-EEABC9812FA9}" type="datetimeFigureOut">
              <a:rPr lang="en-US" smtClean="0"/>
              <a:pPr/>
              <a:t>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8E28EF-A14E-4D7E-A82B-9578F9027DEC}" type="slidenum">
              <a:rPr lang="en-US" smtClean="0"/>
              <a:pPr/>
              <a:t>‹#›</a:t>
            </a:fld>
            <a:endParaRPr lang="en-US"/>
          </a:p>
        </p:txBody>
      </p:sp>
    </p:spTree>
    <p:extLst>
      <p:ext uri="{BB962C8B-B14F-4D97-AF65-F5344CB8AC3E}">
        <p14:creationId xmlns:p14="http://schemas.microsoft.com/office/powerpoint/2010/main" xmlns="" val="368759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A94533-18B8-4311-BCFD-0778A954508A}" type="slidenum">
              <a:rPr lang="en-US" smtClean="0">
                <a:solidFill>
                  <a:prstClr val="black"/>
                </a:solidFill>
              </a:rPr>
              <a:pPr/>
              <a:t>25</a:t>
            </a:fld>
            <a:endParaRPr lang="en-US" smtClean="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B84FEB2-8ACA-4C27-8485-BE0B35C442B8}" type="slidenum">
              <a:rPr lang="en-US"/>
              <a:pPr/>
              <a:t>‹#›</a:t>
            </a:fld>
            <a:endParaRPr lang="en-US"/>
          </a:p>
        </p:txBody>
      </p:sp>
    </p:spTree>
    <p:extLst>
      <p:ext uri="{BB962C8B-B14F-4D97-AF65-F5344CB8AC3E}">
        <p14:creationId xmlns:p14="http://schemas.microsoft.com/office/powerpoint/2010/main" xmlns="" val="2736173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1D4C1A8-6A91-4561-AFAB-F716E9A562A4}" type="slidenum">
              <a:rPr lang="en-US"/>
              <a:pPr/>
              <a:t>‹#›</a:t>
            </a:fld>
            <a:endParaRPr lang="en-US"/>
          </a:p>
        </p:txBody>
      </p:sp>
    </p:spTree>
    <p:extLst>
      <p:ext uri="{BB962C8B-B14F-4D97-AF65-F5344CB8AC3E}">
        <p14:creationId xmlns:p14="http://schemas.microsoft.com/office/powerpoint/2010/main" xmlns="" val="2165020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8B84FEB2-8ACA-4C27-8485-BE0B35C442B8}" type="slidenum">
              <a:rPr lang="en-US">
                <a:solidFill>
                  <a:srgbClr val="000000"/>
                </a:solidFill>
              </a:rPr>
              <a:pPr/>
              <a:t>‹#›</a:t>
            </a:fld>
            <a:endParaRPr lang="en-US">
              <a:solidFill>
                <a:srgbClr val="000000"/>
              </a:solidFill>
            </a:endParaRPr>
          </a:p>
        </p:txBody>
      </p:sp>
      <p:pic>
        <p:nvPicPr>
          <p:cNvPr id="7" name="Picture 4" descr="DD-PP-Template-Cover"/>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34659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5" descr="DD-PP-Template-Inside2"/>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lvl1pPr>
              <a:defRPr baseline="0">
                <a:solidFill>
                  <a:srgbClr val="00B0F0"/>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EB8846B-51D6-47F7-849C-0BC43E4753F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874040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2FE2A97-8042-48DA-AA7E-9B6C48443A3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26910654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99B43C6E-E70D-4188-AAD2-1A4DCC22F2E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754359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67CB4CEC-9F88-43F2-A084-30B14A2AA46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26627599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51338FF3-52F8-44FA-B2B8-D9244BB4787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55810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7BF1D8F4-20B4-4EB1-89C7-564776419C6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025713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F88C7B7-002F-40F5-A65C-A67B1CED6EB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9643067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28D3DB1-DE0F-40C6-A3CB-4A1C46E09B6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405958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11784" y="1588"/>
            <a:ext cx="9144001"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B8846B-51D6-47F7-849C-0BC43E4753FE}" type="slidenum">
              <a:rPr lang="en-US"/>
              <a:pPr/>
              <a:t>‹#›</a:t>
            </a:fld>
            <a:endParaRPr lang="en-US"/>
          </a:p>
        </p:txBody>
      </p:sp>
    </p:spTree>
    <p:extLst>
      <p:ext uri="{BB962C8B-B14F-4D97-AF65-F5344CB8AC3E}">
        <p14:creationId xmlns:p14="http://schemas.microsoft.com/office/powerpoint/2010/main" xmlns="" val="16292165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1D4C1A8-6A91-4561-AFAB-F716E9A562A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8060311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AFA820A-24C1-42B0-82C6-94C7FEA0CBF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7713719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2944556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517356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4689317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7073268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1366714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0200184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1652845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03530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2FE2A97-8042-48DA-AA7E-9B6C48443A36}" type="slidenum">
              <a:rPr lang="en-US"/>
              <a:pPr/>
              <a:t>‹#›</a:t>
            </a:fld>
            <a:endParaRPr lang="en-US"/>
          </a:p>
        </p:txBody>
      </p:sp>
    </p:spTree>
    <p:extLst>
      <p:ext uri="{BB962C8B-B14F-4D97-AF65-F5344CB8AC3E}">
        <p14:creationId xmlns:p14="http://schemas.microsoft.com/office/powerpoint/2010/main" xmlns="" val="8016417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8915875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1433150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926999-FCF8-43B2-95AA-2418302C4BB1}" type="datetimeFigureOut">
              <a:rPr lang="en-US" smtClean="0">
                <a:solidFill>
                  <a:prstClr val="black">
                    <a:tint val="75000"/>
                  </a:prstClr>
                </a:solidFill>
              </a:rPr>
              <a:pPr/>
              <a:t>1/8/2012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7125A4-C43B-478F-A125-31ABE6A62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921155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B43C6E-E70D-4188-AAD2-1A4DCC22F2E6}" type="slidenum">
              <a:rPr lang="en-US"/>
              <a:pPr/>
              <a:t>‹#›</a:t>
            </a:fld>
            <a:endParaRPr lang="en-US"/>
          </a:p>
        </p:txBody>
      </p:sp>
    </p:spTree>
    <p:extLst>
      <p:ext uri="{BB962C8B-B14F-4D97-AF65-F5344CB8AC3E}">
        <p14:creationId xmlns:p14="http://schemas.microsoft.com/office/powerpoint/2010/main" xmlns="" val="1710292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7CB4CEC-9F88-43F2-A084-30B14A2AA464}" type="slidenum">
              <a:rPr lang="en-US"/>
              <a:pPr/>
              <a:t>‹#›</a:t>
            </a:fld>
            <a:endParaRPr lang="en-US"/>
          </a:p>
        </p:txBody>
      </p:sp>
    </p:spTree>
    <p:extLst>
      <p:ext uri="{BB962C8B-B14F-4D97-AF65-F5344CB8AC3E}">
        <p14:creationId xmlns:p14="http://schemas.microsoft.com/office/powerpoint/2010/main" xmlns="" val="1843082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1338FF3-52F8-44FA-B2B8-D9244BB4787C}" type="slidenum">
              <a:rPr lang="en-US"/>
              <a:pPr/>
              <a:t>‹#›</a:t>
            </a:fld>
            <a:endParaRPr lang="en-US"/>
          </a:p>
        </p:txBody>
      </p:sp>
    </p:spTree>
    <p:extLst>
      <p:ext uri="{BB962C8B-B14F-4D97-AF65-F5344CB8AC3E}">
        <p14:creationId xmlns:p14="http://schemas.microsoft.com/office/powerpoint/2010/main" xmlns="" val="4001106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BF1D8F4-20B4-4EB1-89C7-564776419C6D}" type="slidenum">
              <a:rPr lang="en-US"/>
              <a:pPr/>
              <a:t>‹#›</a:t>
            </a:fld>
            <a:endParaRPr lang="en-US"/>
          </a:p>
        </p:txBody>
      </p:sp>
    </p:spTree>
    <p:extLst>
      <p:ext uri="{BB962C8B-B14F-4D97-AF65-F5344CB8AC3E}">
        <p14:creationId xmlns:p14="http://schemas.microsoft.com/office/powerpoint/2010/main" xmlns="" val="127342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F88C7B7-002F-40F5-A65C-A67B1CED6EBD}" type="slidenum">
              <a:rPr lang="en-US"/>
              <a:pPr/>
              <a:t>‹#›</a:t>
            </a:fld>
            <a:endParaRPr lang="en-US"/>
          </a:p>
        </p:txBody>
      </p:sp>
    </p:spTree>
    <p:extLst>
      <p:ext uri="{BB962C8B-B14F-4D97-AF65-F5344CB8AC3E}">
        <p14:creationId xmlns:p14="http://schemas.microsoft.com/office/powerpoint/2010/main" xmlns="" val="3042301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28D3DB1-DE0F-40C6-A3CB-4A1C46E09B67}" type="slidenum">
              <a:rPr lang="en-US"/>
              <a:pPr/>
              <a:t>‹#›</a:t>
            </a:fld>
            <a:endParaRPr lang="en-US"/>
          </a:p>
        </p:txBody>
      </p:sp>
    </p:spTree>
    <p:extLst>
      <p:ext uri="{BB962C8B-B14F-4D97-AF65-F5344CB8AC3E}">
        <p14:creationId xmlns:p14="http://schemas.microsoft.com/office/powerpoint/2010/main" xmlns="" val="3541553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7283F65-948E-4019-B429-529FEF88C18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7283F65-948E-4019-B429-529FEF88C18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24724299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9E926999-FCF8-43B2-95AA-2418302C4BB1}" type="datetimeFigureOut">
              <a:rPr lang="en-US" smtClean="0">
                <a:solidFill>
                  <a:prstClr val="black">
                    <a:tint val="75000"/>
                  </a:prstClr>
                </a:solidFill>
                <a:latin typeface="Calibri"/>
              </a:rPr>
              <a:pPr fontAlgn="auto">
                <a:spcBef>
                  <a:spcPts val="0"/>
                </a:spcBef>
                <a:spcAft>
                  <a:spcPts val="0"/>
                </a:spcAft>
              </a:pPr>
              <a:t>1/8/2012</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EA7125A4-C43B-478F-A125-31ABE6A62D57}"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xmlns="" val="4050991394"/>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D-PP-Template-Cove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051" name="Rectangle 3"/>
          <p:cNvSpPr>
            <a:spLocks noGrp="1" noChangeArrowheads="1"/>
          </p:cNvSpPr>
          <p:nvPr>
            <p:ph type="subTitle" idx="1"/>
          </p:nvPr>
        </p:nvSpPr>
        <p:spPr>
          <a:xfrm>
            <a:off x="914400" y="4876800"/>
            <a:ext cx="7315200" cy="1828800"/>
          </a:xfrm>
        </p:spPr>
        <p:txBody>
          <a:bodyPr/>
          <a:lstStyle/>
          <a:p>
            <a:pPr>
              <a:spcBef>
                <a:spcPts val="0"/>
              </a:spcBef>
              <a:spcAft>
                <a:spcPts val="600"/>
              </a:spcAft>
            </a:pPr>
            <a:r>
              <a:rPr lang="en-US" sz="2800" dirty="0"/>
              <a:t>Child Developmental </a:t>
            </a:r>
            <a:r>
              <a:rPr lang="en-US" sz="2800" dirty="0" smtClean="0"/>
              <a:t>Screening </a:t>
            </a:r>
            <a:r>
              <a:rPr lang="en-US" sz="2800" dirty="0"/>
              <a:t>Initiative</a:t>
            </a:r>
          </a:p>
          <a:p>
            <a:r>
              <a:rPr lang="en-US" dirty="0" smtClean="0"/>
              <a:t>Electronic </a:t>
            </a:r>
            <a:r>
              <a:rPr lang="en-US" dirty="0"/>
              <a:t>Data Systems </a:t>
            </a:r>
            <a:r>
              <a:rPr lang="en-US" dirty="0" smtClean="0"/>
              <a:t>Workgroup</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4000" dirty="0" smtClean="0">
                <a:solidFill>
                  <a:srgbClr val="00B0F0"/>
                </a:solidFill>
              </a:rPr>
              <a:t>WHO needs access to screening data?</a:t>
            </a:r>
          </a:p>
        </p:txBody>
      </p:sp>
      <p:sp>
        <p:nvSpPr>
          <p:cNvPr id="12291" name="Rectangle 3"/>
          <p:cNvSpPr>
            <a:spLocks noGrp="1" noChangeArrowheads="1"/>
          </p:cNvSpPr>
          <p:nvPr>
            <p:ph type="body" idx="1"/>
          </p:nvPr>
        </p:nvSpPr>
        <p:spPr/>
        <p:txBody>
          <a:bodyPr/>
          <a:lstStyle/>
          <a:p>
            <a:pPr eaLnBrk="1" hangingPunct="1"/>
            <a:r>
              <a:rPr lang="en-US" dirty="0" smtClean="0"/>
              <a:t>Health Care Professionals</a:t>
            </a:r>
          </a:p>
          <a:p>
            <a:pPr eaLnBrk="1" hangingPunct="1"/>
            <a:r>
              <a:rPr lang="en-US" dirty="0" smtClean="0"/>
              <a:t>Schools and early learning providers</a:t>
            </a:r>
          </a:p>
          <a:p>
            <a:pPr eaLnBrk="1" hangingPunct="1"/>
            <a:r>
              <a:rPr lang="en-US" dirty="0" smtClean="0"/>
              <a:t>Families</a:t>
            </a:r>
          </a:p>
          <a:p>
            <a:pPr eaLnBrk="1" hangingPunct="1"/>
            <a:r>
              <a:rPr lang="en-US" dirty="0" smtClean="0"/>
              <a:t>There can and should be differentiation between those that can </a:t>
            </a:r>
            <a:r>
              <a:rPr lang="en-US" i="1" dirty="0" smtClean="0">
                <a:solidFill>
                  <a:schemeClr val="accent3">
                    <a:lumMod val="50000"/>
                  </a:schemeClr>
                </a:solidFill>
              </a:rPr>
              <a:t>input</a:t>
            </a:r>
            <a:r>
              <a:rPr lang="en-US" dirty="0" smtClean="0"/>
              <a:t> data and those that can </a:t>
            </a:r>
            <a:r>
              <a:rPr lang="en-US" i="1" dirty="0" smtClean="0">
                <a:solidFill>
                  <a:schemeClr val="accent3">
                    <a:lumMod val="50000"/>
                  </a:schemeClr>
                </a:solidFill>
              </a:rPr>
              <a:t>view</a:t>
            </a:r>
            <a:r>
              <a:rPr lang="en-US" dirty="0" smtClean="0"/>
              <a:t> data</a:t>
            </a:r>
          </a:p>
        </p:txBody>
      </p:sp>
    </p:spTree>
    <p:extLst>
      <p:ext uri="{BB962C8B-B14F-4D97-AF65-F5344CB8AC3E}">
        <p14:creationId xmlns:p14="http://schemas.microsoft.com/office/powerpoint/2010/main" xmlns="" val="31812886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eaLnBrk="1" hangingPunct="1">
              <a:buFont typeface="Wingdings" charset="2"/>
              <a:buNone/>
            </a:pPr>
            <a:r>
              <a:rPr lang="en-US" sz="4000" dirty="0" smtClean="0">
                <a:solidFill>
                  <a:srgbClr val="00B0F0"/>
                </a:solidFill>
              </a:rPr>
              <a:t>WHAT data should be recorded and maintained?</a:t>
            </a:r>
            <a:endParaRPr lang="en-US" sz="4000" dirty="0">
              <a:solidFill>
                <a:srgbClr val="00B0F0"/>
              </a:solidFill>
            </a:endParaRPr>
          </a:p>
        </p:txBody>
      </p:sp>
      <p:sp>
        <p:nvSpPr>
          <p:cNvPr id="3" name="Content Placeholder 2"/>
          <p:cNvSpPr>
            <a:spLocks noGrp="1"/>
          </p:cNvSpPr>
          <p:nvPr>
            <p:ph idx="1"/>
          </p:nvPr>
        </p:nvSpPr>
        <p:spPr/>
        <p:txBody>
          <a:bodyPr/>
          <a:lstStyle/>
          <a:p>
            <a:pPr eaLnBrk="1" hangingPunct="1"/>
            <a:r>
              <a:rPr lang="en-US" smtClean="0"/>
              <a:t>Individual child data to ensure</a:t>
            </a:r>
          </a:p>
          <a:p>
            <a:pPr lvl="1" eaLnBrk="1" hangingPunct="1"/>
            <a:r>
              <a:rPr lang="en-US" smtClean="0"/>
              <a:t>Children are screened</a:t>
            </a:r>
          </a:p>
          <a:p>
            <a:pPr lvl="1" eaLnBrk="1" hangingPunct="1"/>
            <a:r>
              <a:rPr lang="en-US" smtClean="0"/>
              <a:t>Children receive follow-up assessment and services</a:t>
            </a:r>
          </a:p>
          <a:p>
            <a:pPr lvl="1" eaLnBrk="1" hangingPunct="1"/>
            <a:r>
              <a:rPr lang="en-US" smtClean="0"/>
              <a:t>There is an assessment of the impact of intervention</a:t>
            </a:r>
          </a:p>
          <a:p>
            <a:pPr eaLnBrk="1" hangingPunct="1"/>
            <a:r>
              <a:rPr lang="en-US" smtClean="0"/>
              <a:t>Aggregate data for planning and evaluation purposes</a:t>
            </a:r>
            <a:endParaRPr lang="en-US"/>
          </a:p>
        </p:txBody>
      </p:sp>
    </p:spTree>
    <p:extLst>
      <p:ext uri="{BB962C8B-B14F-4D97-AF65-F5344CB8AC3E}">
        <p14:creationId xmlns:p14="http://schemas.microsoft.com/office/powerpoint/2010/main" xmlns="" val="169507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dirty="0" smtClean="0">
                <a:solidFill>
                  <a:srgbClr val="00B0F0"/>
                </a:solidFill>
              </a:rPr>
              <a:t>Challenges</a:t>
            </a:r>
          </a:p>
        </p:txBody>
      </p:sp>
      <p:sp>
        <p:nvSpPr>
          <p:cNvPr id="14339" name="Rectangle 3"/>
          <p:cNvSpPr>
            <a:spLocks noGrp="1" noChangeArrowheads="1"/>
          </p:cNvSpPr>
          <p:nvPr>
            <p:ph type="body" idx="1"/>
          </p:nvPr>
        </p:nvSpPr>
        <p:spPr/>
        <p:txBody>
          <a:bodyPr/>
          <a:lstStyle/>
          <a:p>
            <a:pPr eaLnBrk="1" hangingPunct="1"/>
            <a:r>
              <a:rPr lang="en-US" dirty="0" smtClean="0"/>
              <a:t>Ensuring compliance with HIPAA and FERPA requirements</a:t>
            </a:r>
          </a:p>
          <a:p>
            <a:pPr eaLnBrk="1" hangingPunct="1"/>
            <a:r>
              <a:rPr lang="en-US" dirty="0" smtClean="0"/>
              <a:t>Data-sharing barriers between health care professionals and other community partners, including child care providers, relative to perceived credibility and expertise</a:t>
            </a:r>
          </a:p>
          <a:p>
            <a:pPr eaLnBrk="1" hangingPunct="1"/>
            <a:r>
              <a:rPr lang="en-US" dirty="0" smtClean="0"/>
              <a:t>Importance of linking to the K-12 student identifier</a:t>
            </a:r>
          </a:p>
        </p:txBody>
      </p:sp>
    </p:spTree>
    <p:extLst>
      <p:ext uri="{BB962C8B-B14F-4D97-AF65-F5344CB8AC3E}">
        <p14:creationId xmlns:p14="http://schemas.microsoft.com/office/powerpoint/2010/main" xmlns="" val="40821254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D-PP-Template-Cove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051" name="Rectangle 3"/>
          <p:cNvSpPr>
            <a:spLocks noGrp="1" noChangeArrowheads="1"/>
          </p:cNvSpPr>
          <p:nvPr>
            <p:ph type="subTitle" idx="1"/>
          </p:nvPr>
        </p:nvSpPr>
        <p:spPr>
          <a:xfrm>
            <a:off x="1371600" y="4953000"/>
            <a:ext cx="6400800" cy="1752600"/>
          </a:xfrm>
        </p:spPr>
        <p:txBody>
          <a:bodyPr/>
          <a:lstStyle/>
          <a:p>
            <a:pPr>
              <a:spcAft>
                <a:spcPts val="600"/>
              </a:spcAft>
            </a:pPr>
            <a:r>
              <a:rPr lang="en-US" sz="2400" b="1" dirty="0">
                <a:solidFill>
                  <a:srgbClr val="00B0F0"/>
                </a:solidFill>
                <a:cs typeface="Calibri" pitchFamily="34" charset="0"/>
              </a:rPr>
              <a:t>Child Developmental </a:t>
            </a:r>
            <a:r>
              <a:rPr lang="en-US" sz="2400" b="1" dirty="0" smtClean="0">
                <a:solidFill>
                  <a:srgbClr val="00B0F0"/>
                </a:solidFill>
                <a:cs typeface="Calibri" pitchFamily="34" charset="0"/>
              </a:rPr>
              <a:t>Screening </a:t>
            </a:r>
            <a:r>
              <a:rPr lang="en-US" sz="2400" b="1" dirty="0">
                <a:solidFill>
                  <a:srgbClr val="00B0F0"/>
                </a:solidFill>
                <a:cs typeface="Calibri" pitchFamily="34" charset="0"/>
              </a:rPr>
              <a:t>Initiative</a:t>
            </a:r>
          </a:p>
          <a:p>
            <a:r>
              <a:rPr lang="en-US" i="1" dirty="0" smtClean="0">
                <a:cs typeface="Calibri" pitchFamily="34" charset="0"/>
              </a:rPr>
              <a:t>Follow-Up </a:t>
            </a:r>
            <a:r>
              <a:rPr lang="en-US" i="1" dirty="0">
                <a:cs typeface="Calibri" pitchFamily="34" charset="0"/>
              </a:rPr>
              <a:t>Services </a:t>
            </a:r>
            <a:r>
              <a:rPr lang="en-US" i="1" dirty="0" smtClean="0">
                <a:cs typeface="Calibri" pitchFamily="34" charset="0"/>
              </a:rPr>
              <a:t>Workgroup</a:t>
            </a:r>
            <a:endParaRPr lang="en-US" dirty="0">
              <a:cs typeface="Calibri" pitchFamily="34" charset="0"/>
            </a:endParaRPr>
          </a:p>
        </p:txBody>
      </p:sp>
    </p:spTree>
    <p:extLst>
      <p:ext uri="{BB962C8B-B14F-4D97-AF65-F5344CB8AC3E}">
        <p14:creationId xmlns:p14="http://schemas.microsoft.com/office/powerpoint/2010/main" xmlns="" val="3835275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7" name="Picture 5" descr="DD-PP-Template-Inside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3074" name="Rectangle 2"/>
          <p:cNvSpPr>
            <a:spLocks noGrp="1" noChangeArrowheads="1"/>
          </p:cNvSpPr>
          <p:nvPr>
            <p:ph type="title"/>
          </p:nvPr>
        </p:nvSpPr>
        <p:spPr/>
        <p:txBody>
          <a:bodyPr/>
          <a:lstStyle/>
          <a:p>
            <a:r>
              <a:rPr lang="en-US" dirty="0" smtClean="0"/>
              <a:t>About</a:t>
            </a:r>
            <a:endParaRPr lang="en-US" sz="5400" dirty="0"/>
          </a:p>
        </p:txBody>
      </p:sp>
      <p:sp>
        <p:nvSpPr>
          <p:cNvPr id="3075" name="Rectangle 3"/>
          <p:cNvSpPr>
            <a:spLocks noGrp="1" noChangeArrowheads="1"/>
          </p:cNvSpPr>
          <p:nvPr>
            <p:ph idx="1"/>
          </p:nvPr>
        </p:nvSpPr>
        <p:spPr/>
        <p:txBody>
          <a:bodyPr/>
          <a:lstStyle/>
          <a:p>
            <a:pPr marL="0" marR="0" indent="0" algn="just" defTabSz="914400" rtl="0" eaLnBrk="0" fontAlgn="base" latinLnBrk="0" hangingPunct="0">
              <a:lnSpc>
                <a:spcPct val="114000"/>
              </a:lnSpc>
              <a:spcBef>
                <a:spcPct val="20000"/>
              </a:spcBef>
              <a:spcAft>
                <a:spcPct val="0"/>
              </a:spcAft>
              <a:buClr>
                <a:schemeClr val="tx2"/>
              </a:buClr>
              <a:buSzPct val="70000"/>
              <a:buFont typeface="Wingdings" pitchFamily="-16" charset="2"/>
              <a:buNone/>
              <a:tabLst/>
              <a:defRPr/>
            </a:pPr>
            <a:r>
              <a:rPr lang="en-US" sz="2800" dirty="0" smtClean="0">
                <a:solidFill>
                  <a:schemeClr val="tx1"/>
                </a:solidFill>
                <a:effectLst/>
                <a:cs typeface="Calibri" pitchFamily="34" charset="0"/>
              </a:rPr>
              <a:t>This workgroup focuses on strategies for the large number of children screened who could benefit from early intervention but who do not yet qualify for Early Steps or school system services. Strategies such as anticipatory guidance, developmental activities, referrals to high quality early childhood programs like Early Head Start, and ensuring these high risk children don't fall through the cracks. </a:t>
            </a:r>
          </a:p>
        </p:txBody>
      </p:sp>
    </p:spTree>
    <p:extLst>
      <p:ext uri="{BB962C8B-B14F-4D97-AF65-F5344CB8AC3E}">
        <p14:creationId xmlns:p14="http://schemas.microsoft.com/office/powerpoint/2010/main" xmlns="" val="3446325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Members</a:t>
            </a:r>
            <a:endParaRPr lang="en-US" dirty="0">
              <a:latin typeface="+mj-lt"/>
            </a:endParaRPr>
          </a:p>
        </p:txBody>
      </p:sp>
      <p:sp>
        <p:nvSpPr>
          <p:cNvPr id="3" name="Content Placeholder 2"/>
          <p:cNvSpPr>
            <a:spLocks noGrp="1"/>
          </p:cNvSpPr>
          <p:nvPr>
            <p:ph idx="1"/>
          </p:nvPr>
        </p:nvSpPr>
        <p:spPr/>
        <p:txBody>
          <a:bodyPr/>
          <a:lstStyle/>
          <a:p>
            <a:pPr lvl="0">
              <a:lnSpc>
                <a:spcPct val="114000"/>
              </a:lnSpc>
            </a:pPr>
            <a:r>
              <a:rPr lang="en-US" sz="2000" b="1" dirty="0" smtClean="0">
                <a:latin typeface="+mj-lt"/>
                <a:cs typeface="Calibri" pitchFamily="34" charset="0"/>
              </a:rPr>
              <a:t>Dr. Mimi Graham – Florida State University (Group Leader)</a:t>
            </a:r>
            <a:endParaRPr lang="en-US" sz="2000" dirty="0" smtClean="0">
              <a:latin typeface="+mj-lt"/>
              <a:cs typeface="Calibri" pitchFamily="34" charset="0"/>
            </a:endParaRPr>
          </a:p>
          <a:p>
            <a:pPr lvl="0">
              <a:lnSpc>
                <a:spcPct val="114000"/>
              </a:lnSpc>
            </a:pPr>
            <a:r>
              <a:rPr lang="en-US" sz="2000" dirty="0" smtClean="0">
                <a:latin typeface="+mj-lt"/>
                <a:cs typeface="Calibri" pitchFamily="34" charset="0"/>
              </a:rPr>
              <a:t>Dr. Susan Gold – University of Miami</a:t>
            </a:r>
          </a:p>
          <a:p>
            <a:pPr lvl="0">
              <a:lnSpc>
                <a:spcPct val="114000"/>
              </a:lnSpc>
            </a:pPr>
            <a:r>
              <a:rPr lang="en-US" sz="2000" dirty="0" smtClean="0">
                <a:latin typeface="+mj-lt"/>
                <a:cs typeface="Calibri" pitchFamily="34" charset="0"/>
              </a:rPr>
              <a:t>Amanda Moore – Office of Early Learning</a:t>
            </a:r>
          </a:p>
          <a:p>
            <a:pPr lvl="0">
              <a:lnSpc>
                <a:spcPct val="114000"/>
              </a:lnSpc>
            </a:pPr>
            <a:r>
              <a:rPr lang="en-US" sz="2000" dirty="0" smtClean="0">
                <a:latin typeface="+mj-lt"/>
                <a:cs typeface="Calibri" pitchFamily="34" charset="0"/>
              </a:rPr>
              <a:t>Cynthia Fuller – Office of Insurance Regulation</a:t>
            </a:r>
          </a:p>
          <a:p>
            <a:pPr lvl="0">
              <a:lnSpc>
                <a:spcPct val="114000"/>
              </a:lnSpc>
            </a:pPr>
            <a:r>
              <a:rPr lang="en-US" sz="2000" dirty="0" smtClean="0">
                <a:latin typeface="+mj-lt"/>
                <a:cs typeface="Calibri" pitchFamily="34" charset="0"/>
              </a:rPr>
              <a:t>Dr. Barbara Foster – Department of Economic Opportunity</a:t>
            </a:r>
          </a:p>
          <a:p>
            <a:pPr lvl="0">
              <a:lnSpc>
                <a:spcPct val="114000"/>
              </a:lnSpc>
            </a:pPr>
            <a:r>
              <a:rPr lang="en-US" sz="2000" dirty="0" smtClean="0">
                <a:latin typeface="+mj-lt"/>
                <a:cs typeface="Calibri" pitchFamily="34" charset="0"/>
              </a:rPr>
              <a:t>Judy Taylor-Fischer – Agency for Healthcare Administration</a:t>
            </a:r>
          </a:p>
          <a:p>
            <a:pPr lvl="0">
              <a:lnSpc>
                <a:spcPct val="114000"/>
              </a:lnSpc>
            </a:pPr>
            <a:r>
              <a:rPr lang="en-US" sz="2000" dirty="0" smtClean="0">
                <a:latin typeface="+mj-lt"/>
                <a:cs typeface="Calibri" pitchFamily="34" charset="0"/>
              </a:rPr>
              <a:t>Dr. Mercedes Rodriguez – Osceola County Health Department</a:t>
            </a:r>
          </a:p>
          <a:p>
            <a:pPr lvl="0">
              <a:lnSpc>
                <a:spcPct val="114000"/>
              </a:lnSpc>
            </a:pPr>
            <a:r>
              <a:rPr lang="en-US" sz="2000" dirty="0" smtClean="0">
                <a:latin typeface="+mj-lt"/>
                <a:cs typeface="Calibri" pitchFamily="34" charset="0"/>
              </a:rPr>
              <a:t>Dr. Sharon Hennessy – University of Florida</a:t>
            </a:r>
          </a:p>
          <a:p>
            <a:pPr lvl="0">
              <a:lnSpc>
                <a:spcPct val="114000"/>
              </a:lnSpc>
            </a:pPr>
            <a:r>
              <a:rPr lang="en-US" sz="2000" dirty="0" smtClean="0">
                <a:latin typeface="+mj-lt"/>
                <a:cs typeface="Calibri" pitchFamily="34" charset="0"/>
              </a:rPr>
              <a:t>Karen Wiggins – Healthy Start Coalition</a:t>
            </a:r>
          </a:p>
          <a:p>
            <a:pPr lvl="0">
              <a:lnSpc>
                <a:spcPct val="114000"/>
              </a:lnSpc>
            </a:pPr>
            <a:r>
              <a:rPr lang="en-US" sz="2000" dirty="0" smtClean="0">
                <a:latin typeface="+mj-lt"/>
                <a:cs typeface="Calibri" pitchFamily="34" charset="0"/>
              </a:rPr>
              <a:t>Allison M. Parish - Healthy Families Florida</a:t>
            </a:r>
          </a:p>
          <a:p>
            <a:pPr lvl="0">
              <a:lnSpc>
                <a:spcPct val="114000"/>
              </a:lnSpc>
            </a:pPr>
            <a:r>
              <a:rPr lang="en-US" sz="2000" dirty="0" smtClean="0">
                <a:latin typeface="+mj-lt"/>
                <a:cs typeface="Calibri" pitchFamily="34" charset="0"/>
              </a:rPr>
              <a:t>Martha Harbin – Snow Team Project Staff</a:t>
            </a:r>
          </a:p>
        </p:txBody>
      </p:sp>
    </p:spTree>
    <p:extLst>
      <p:ext uri="{BB962C8B-B14F-4D97-AF65-F5344CB8AC3E}">
        <p14:creationId xmlns:p14="http://schemas.microsoft.com/office/powerpoint/2010/main" xmlns="" val="20148621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smtClean="0">
                <a:latin typeface="+mj-lt"/>
              </a:rPr>
              <a:t>Tasks</a:t>
            </a:r>
          </a:p>
        </p:txBody>
      </p:sp>
      <p:sp>
        <p:nvSpPr>
          <p:cNvPr id="4099" name="Rectangle 3"/>
          <p:cNvSpPr>
            <a:spLocks noGrp="1" noChangeArrowheads="1"/>
          </p:cNvSpPr>
          <p:nvPr>
            <p:ph type="body" idx="1"/>
          </p:nvPr>
        </p:nvSpPr>
        <p:spPr/>
        <p:txBody>
          <a:bodyPr/>
          <a:lstStyle/>
          <a:p>
            <a:pPr lvl="0">
              <a:buClr>
                <a:schemeClr val="accent1"/>
              </a:buClr>
            </a:pPr>
            <a:r>
              <a:rPr lang="en-US" dirty="0">
                <a:cs typeface="Calibri" pitchFamily="34" charset="0"/>
              </a:rPr>
              <a:t>F</a:t>
            </a:r>
            <a:r>
              <a:rPr lang="en-US" dirty="0" smtClean="0">
                <a:cs typeface="Calibri" pitchFamily="34" charset="0"/>
              </a:rPr>
              <a:t>or those children who need follow-up services and regardless of whether they qualify for Early Steps, how could the electronic system:</a:t>
            </a:r>
          </a:p>
          <a:p>
            <a:pPr lvl="1"/>
            <a:r>
              <a:rPr lang="en-US" dirty="0" smtClean="0">
                <a:cs typeface="Calibri" pitchFamily="34" charset="0"/>
              </a:rPr>
              <a:t>Include data </a:t>
            </a:r>
            <a:r>
              <a:rPr lang="en-US" dirty="0">
                <a:cs typeface="Calibri" pitchFamily="34" charset="0"/>
              </a:rPr>
              <a:t>to connect those </a:t>
            </a:r>
            <a:r>
              <a:rPr lang="en-US" dirty="0" smtClean="0">
                <a:cs typeface="Calibri" pitchFamily="34" charset="0"/>
              </a:rPr>
              <a:t>kids and their parents and/or caregivers </a:t>
            </a:r>
            <a:r>
              <a:rPr lang="en-US" dirty="0">
                <a:cs typeface="Calibri" pitchFamily="34" charset="0"/>
              </a:rPr>
              <a:t>to </a:t>
            </a:r>
            <a:r>
              <a:rPr lang="en-US" dirty="0" smtClean="0">
                <a:cs typeface="Calibri" pitchFamily="34" charset="0"/>
              </a:rPr>
              <a:t>available programmatic and informational sources.</a:t>
            </a:r>
            <a:endParaRPr lang="en-US" dirty="0">
              <a:cs typeface="Calibri" pitchFamily="34" charset="0"/>
            </a:endParaRPr>
          </a:p>
          <a:p>
            <a:pPr lvl="1"/>
            <a:r>
              <a:rPr lang="en-US" dirty="0" smtClean="0">
                <a:cs typeface="Calibri" pitchFamily="34" charset="0"/>
              </a:rPr>
              <a:t>Help ensure there are resources available to enable everyone </a:t>
            </a:r>
            <a:r>
              <a:rPr lang="en-US" dirty="0">
                <a:cs typeface="Calibri" pitchFamily="34" charset="0"/>
              </a:rPr>
              <a:t>in the child’s life </a:t>
            </a:r>
            <a:r>
              <a:rPr lang="en-US" dirty="0" smtClean="0">
                <a:cs typeface="Calibri" pitchFamily="34" charset="0"/>
              </a:rPr>
              <a:t>to be included </a:t>
            </a:r>
            <a:r>
              <a:rPr lang="en-US" dirty="0">
                <a:cs typeface="Calibri" pitchFamily="34" charset="0"/>
              </a:rPr>
              <a:t>in the process</a:t>
            </a:r>
            <a:r>
              <a:rPr lang="en-US" dirty="0" smtClean="0">
                <a:cs typeface="Calibri" pitchFamily="34" charset="0"/>
              </a:rPr>
              <a:t>.</a:t>
            </a:r>
          </a:p>
        </p:txBody>
      </p:sp>
    </p:spTree>
    <p:extLst>
      <p:ext uri="{BB962C8B-B14F-4D97-AF65-F5344CB8AC3E}">
        <p14:creationId xmlns:p14="http://schemas.microsoft.com/office/powerpoint/2010/main" xmlns="" val="11089412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Approach</a:t>
            </a:r>
            <a:endParaRPr lang="en-US" dirty="0">
              <a:latin typeface="+mj-lt"/>
            </a:endParaRPr>
          </a:p>
        </p:txBody>
      </p:sp>
      <p:sp>
        <p:nvSpPr>
          <p:cNvPr id="3" name="Content Placeholder 2"/>
          <p:cNvSpPr>
            <a:spLocks noGrp="1"/>
          </p:cNvSpPr>
          <p:nvPr>
            <p:ph idx="1"/>
          </p:nvPr>
        </p:nvSpPr>
        <p:spPr>
          <a:xfrm>
            <a:off x="457200" y="1295400"/>
            <a:ext cx="8229600" cy="4830763"/>
          </a:xfrm>
        </p:spPr>
        <p:txBody>
          <a:bodyPr/>
          <a:lstStyle/>
          <a:p>
            <a:pPr marL="457200" lvl="0" indent="-457200">
              <a:spcBef>
                <a:spcPts val="0"/>
              </a:spcBef>
              <a:spcAft>
                <a:spcPts val="600"/>
              </a:spcAft>
              <a:buClr>
                <a:srgbClr val="339933"/>
              </a:buClr>
              <a:buSzPct val="100000"/>
              <a:buFont typeface="+mj-lt"/>
              <a:buAutoNum type="arabicParenR"/>
            </a:pPr>
            <a:r>
              <a:rPr lang="en-US" sz="2800" dirty="0" smtClean="0">
                <a:effectLst/>
                <a:ea typeface="+mj-ea"/>
                <a:cs typeface="Calibri" pitchFamily="34" charset="0"/>
              </a:rPr>
              <a:t>Compile a list of recommended tools and activities for parents and caregivers to use with their children.  </a:t>
            </a:r>
          </a:p>
          <a:p>
            <a:pPr marL="457200" indent="-457200" rtl="0" eaLnBrk="0" fontAlgn="base" hangingPunct="0">
              <a:spcBef>
                <a:spcPts val="0"/>
              </a:spcBef>
              <a:spcAft>
                <a:spcPts val="600"/>
              </a:spcAft>
              <a:buClr>
                <a:srgbClr val="339933"/>
              </a:buClr>
              <a:buSzPct val="100000"/>
              <a:buFont typeface="+mj-lt"/>
              <a:buAutoNum type="arabicParenR"/>
            </a:pPr>
            <a:r>
              <a:rPr lang="en-US" sz="2800" dirty="0" smtClean="0">
                <a:solidFill>
                  <a:schemeClr val="tx1"/>
                </a:solidFill>
                <a:effectLst/>
                <a:cs typeface="Calibri" pitchFamily="34" charset="0"/>
              </a:rPr>
              <a:t>Compile of list of local organizations (including non-traditional) that may provide services to these families.</a:t>
            </a:r>
            <a:endParaRPr lang="en-US" sz="2800" dirty="0" smtClean="0">
              <a:effectLst/>
              <a:cs typeface="Calibri" pitchFamily="34" charset="0"/>
            </a:endParaRPr>
          </a:p>
          <a:p>
            <a:pPr marL="457200" indent="-457200" rtl="0" eaLnBrk="0" fontAlgn="base" hangingPunct="0">
              <a:spcBef>
                <a:spcPts val="0"/>
              </a:spcBef>
              <a:spcAft>
                <a:spcPts val="600"/>
              </a:spcAft>
              <a:buClr>
                <a:srgbClr val="339933"/>
              </a:buClr>
              <a:buSzPct val="100000"/>
              <a:buFont typeface="+mj-lt"/>
              <a:buAutoNum type="arabicParenR"/>
            </a:pPr>
            <a:r>
              <a:rPr lang="en-US" sz="2800" dirty="0" smtClean="0">
                <a:ea typeface="+mj-ea"/>
                <a:cs typeface="Calibri" pitchFamily="34" charset="0"/>
              </a:rPr>
              <a:t>Identify the professionals and/or organizations who should receive the compiled resource information.</a:t>
            </a:r>
          </a:p>
          <a:p>
            <a:pPr marL="457200" lvl="0" indent="-457200">
              <a:spcBef>
                <a:spcPts val="0"/>
              </a:spcBef>
              <a:spcAft>
                <a:spcPts val="600"/>
              </a:spcAft>
              <a:buClr>
                <a:srgbClr val="339933"/>
              </a:buClr>
              <a:buSzPct val="100000"/>
              <a:buFont typeface="+mj-lt"/>
              <a:buAutoNum type="arabicParenR"/>
            </a:pPr>
            <a:r>
              <a:rPr lang="en-US" sz="2800" dirty="0">
                <a:cs typeface="Calibri" pitchFamily="34" charset="0"/>
              </a:rPr>
              <a:t>Determine </a:t>
            </a:r>
            <a:r>
              <a:rPr lang="en-US" sz="2800" dirty="0" smtClean="0">
                <a:cs typeface="Calibri" pitchFamily="34" charset="0"/>
              </a:rPr>
              <a:t>marketing plan elements to distribute resources</a:t>
            </a:r>
            <a:r>
              <a:rPr lang="en-US" sz="2800" baseline="0" dirty="0" smtClean="0">
                <a:cs typeface="Calibri" pitchFamily="34" charset="0"/>
              </a:rPr>
              <a:t> </a:t>
            </a:r>
            <a:r>
              <a:rPr lang="en-US" sz="2800" dirty="0" smtClean="0">
                <a:cs typeface="Calibri" pitchFamily="34" charset="0"/>
              </a:rPr>
              <a:t>to </a:t>
            </a:r>
            <a:r>
              <a:rPr lang="en-US" sz="2800" dirty="0">
                <a:cs typeface="Calibri" pitchFamily="34" charset="0"/>
              </a:rPr>
              <a:t>parents and </a:t>
            </a:r>
            <a:r>
              <a:rPr lang="en-US" sz="2800" dirty="0" smtClean="0">
                <a:cs typeface="Calibri" pitchFamily="34" charset="0"/>
              </a:rPr>
              <a:t>others.</a:t>
            </a:r>
            <a:endParaRPr lang="en-US" sz="2800" dirty="0">
              <a:cs typeface="Calibri" pitchFamily="34" charset="0"/>
            </a:endParaRPr>
          </a:p>
        </p:txBody>
      </p:sp>
    </p:spTree>
    <p:extLst>
      <p:ext uri="{BB962C8B-B14F-4D97-AF65-F5344CB8AC3E}">
        <p14:creationId xmlns:p14="http://schemas.microsoft.com/office/powerpoint/2010/main" xmlns="" val="6695955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7543800" cy="457200"/>
          </a:xfrm>
        </p:spPr>
        <p:txBody>
          <a:bodyPr/>
          <a:lstStyle/>
          <a:p>
            <a:r>
              <a:rPr lang="en-US" sz="2800" b="1" dirty="0" smtClean="0">
                <a:latin typeface="+mj-lt"/>
              </a:rPr>
              <a:t>#1: Potential Recommended</a:t>
            </a:r>
            <a:r>
              <a:rPr lang="en-US" sz="2800" b="1" baseline="0" dirty="0" smtClean="0">
                <a:latin typeface="+mj-lt"/>
              </a:rPr>
              <a:t> </a:t>
            </a:r>
            <a:r>
              <a:rPr lang="en-US" sz="2800" b="1" dirty="0" smtClean="0">
                <a:latin typeface="+mj-lt"/>
              </a:rPr>
              <a:t>Tools</a:t>
            </a:r>
            <a:endParaRPr lang="en-US" sz="2800" b="1" dirty="0">
              <a:latin typeface="+mj-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2015792353"/>
              </p:ext>
            </p:extLst>
          </p:nvPr>
        </p:nvGraphicFramePr>
        <p:xfrm>
          <a:off x="381000" y="673101"/>
          <a:ext cx="8458201" cy="5999242"/>
        </p:xfrm>
        <a:graphic>
          <a:graphicData uri="http://schemas.openxmlformats.org/drawingml/2006/table">
            <a:tbl>
              <a:tblPr firstRow="1" bandRow="1">
                <a:tableStyleId>{5C22544A-7EE6-4342-B048-85BDC9FD1C3A}</a:tableStyleId>
              </a:tblPr>
              <a:tblGrid>
                <a:gridCol w="3352800"/>
                <a:gridCol w="2209800"/>
                <a:gridCol w="2895601"/>
              </a:tblGrid>
              <a:tr h="609600">
                <a:tc gridSpan="3">
                  <a:txBody>
                    <a:bodyPr/>
                    <a:lstStyle/>
                    <a:p>
                      <a:pPr algn="ctr">
                        <a:lnSpc>
                          <a:spcPct val="100000"/>
                        </a:lnSpc>
                      </a:pPr>
                      <a:r>
                        <a:rPr lang="en-US" sz="1600" dirty="0" smtClean="0">
                          <a:solidFill>
                            <a:schemeClr val="tx2"/>
                          </a:solidFill>
                        </a:rPr>
                        <a:t>Web-Based Resources*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srgbClr val="000000"/>
                          </a:solidFill>
                          <a:effectLst/>
                          <a:uLnTx/>
                          <a:uFillTx/>
                          <a:latin typeface="Calibri"/>
                          <a:ea typeface="Calibri"/>
                          <a:cs typeface="Times New Roman"/>
                        </a:rPr>
                        <a:t>*Research conducted on English-based web browser. Similar research on a Spanish- or French-based search engine may yield additional resources not listed below.</a:t>
                      </a:r>
                      <a:endParaRPr kumimoji="0" lang="en-US" sz="1800" b="0" i="0" u="none" strike="noStrike" kern="1200" cap="none" spc="0" normalizeH="0" baseline="0" noProof="0" dirty="0" smtClean="0">
                        <a:ln>
                          <a:noFill/>
                        </a:ln>
                        <a:solidFill>
                          <a:srgbClr val="000000"/>
                        </a:solidFill>
                        <a:effectLst/>
                        <a:uLnTx/>
                        <a:uFillTx/>
                        <a:latin typeface="Calibri"/>
                        <a:ea typeface="Calibri"/>
                        <a:cs typeface="Times New Roman"/>
                      </a:endParaRPr>
                    </a:p>
                  </a:txBody>
                  <a:tcPr/>
                </a:tc>
                <a:tc hMerge="1">
                  <a:txBody>
                    <a:bodyPr/>
                    <a:lstStyle/>
                    <a:p>
                      <a:endParaRPr lang="en-US"/>
                    </a:p>
                  </a:txBody>
                  <a:tcPr/>
                </a:tc>
                <a:tc hMerge="1">
                  <a:txBody>
                    <a:bodyPr/>
                    <a:lstStyle/>
                    <a:p>
                      <a:endParaRPr lang="en-US"/>
                    </a:p>
                  </a:txBody>
                  <a:tcPr/>
                </a:tc>
              </a:tr>
              <a:tr h="165099">
                <a:tc>
                  <a:txBody>
                    <a:bodyPr/>
                    <a:lstStyle/>
                    <a:p>
                      <a:pPr marL="0" marR="0" algn="l">
                        <a:lnSpc>
                          <a:spcPct val="115000"/>
                        </a:lnSpc>
                        <a:spcBef>
                          <a:spcPts val="0"/>
                        </a:spcBef>
                        <a:spcAft>
                          <a:spcPts val="0"/>
                        </a:spcAft>
                      </a:pPr>
                      <a:r>
                        <a:rPr lang="en-US" sz="1600" b="1" dirty="0" smtClean="0">
                          <a:solidFill>
                            <a:schemeClr val="tx1"/>
                          </a:solidFill>
                          <a:effectLst/>
                          <a:latin typeface="Calibri"/>
                          <a:ea typeface="Calibri"/>
                          <a:cs typeface="Times New Roman"/>
                        </a:rPr>
                        <a:t>Resource</a:t>
                      </a: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algn="l">
                        <a:lnSpc>
                          <a:spcPct val="115000"/>
                        </a:lnSpc>
                        <a:spcBef>
                          <a:spcPts val="0"/>
                        </a:spcBef>
                        <a:spcAft>
                          <a:spcPts val="0"/>
                        </a:spcAft>
                        <a:tabLst>
                          <a:tab pos="229870" algn="l"/>
                        </a:tabLst>
                      </a:pPr>
                      <a:r>
                        <a:rPr lang="en-US" sz="1600" b="1" dirty="0">
                          <a:solidFill>
                            <a:schemeClr val="tx1"/>
                          </a:solidFill>
                          <a:effectLst/>
                          <a:latin typeface="Calibri"/>
                          <a:ea typeface="Calibri"/>
                          <a:cs typeface="Times New Roman"/>
                        </a:rPr>
                        <a:t>Price</a:t>
                      </a:r>
                      <a:endParaRPr lang="en-US" sz="16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algn="l">
                        <a:lnSpc>
                          <a:spcPct val="115000"/>
                        </a:lnSpc>
                        <a:spcBef>
                          <a:spcPts val="0"/>
                        </a:spcBef>
                        <a:spcAft>
                          <a:spcPts val="0"/>
                        </a:spcAft>
                      </a:pPr>
                      <a:r>
                        <a:rPr lang="en-US" sz="1600" b="1" dirty="0">
                          <a:solidFill>
                            <a:schemeClr val="tx1"/>
                          </a:solidFill>
                          <a:effectLst/>
                          <a:latin typeface="Calibri"/>
                          <a:ea typeface="Calibri"/>
                          <a:cs typeface="Times New Roman"/>
                        </a:rPr>
                        <a:t>Available </a:t>
                      </a:r>
                      <a:r>
                        <a:rPr lang="en-US" sz="1600" b="1" dirty="0" smtClean="0">
                          <a:solidFill>
                            <a:schemeClr val="tx1"/>
                          </a:solidFill>
                          <a:effectLst/>
                          <a:latin typeface="Calibri"/>
                          <a:ea typeface="Calibri"/>
                          <a:cs typeface="Times New Roman"/>
                        </a:rPr>
                        <a:t>Languages</a:t>
                      </a:r>
                      <a:endParaRPr lang="en-US" sz="16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r>
              <a:tr h="586993">
                <a:tc>
                  <a:txBody>
                    <a:bodyPr/>
                    <a:lstStyle/>
                    <a:p>
                      <a:pPr marL="0" marR="0">
                        <a:lnSpc>
                          <a:spcPct val="100000"/>
                        </a:lnSpc>
                        <a:spcBef>
                          <a:spcPts val="0"/>
                        </a:spcBef>
                        <a:spcAft>
                          <a:spcPts val="0"/>
                        </a:spcAft>
                      </a:pPr>
                      <a:r>
                        <a:rPr lang="en-US" sz="1400" b="1" u="none" dirty="0" smtClean="0">
                          <a:solidFill>
                            <a:schemeClr val="tx1"/>
                          </a:solidFill>
                          <a:effectLst/>
                          <a:latin typeface="Calibri"/>
                          <a:ea typeface="Calibri"/>
                          <a:cs typeface="Times New Roman"/>
                        </a:rPr>
                        <a:t>Florida Office of Early Learning</a:t>
                      </a:r>
                    </a:p>
                    <a:p>
                      <a:pPr marL="0" marR="0">
                        <a:lnSpc>
                          <a:spcPct val="100000"/>
                        </a:lnSpc>
                        <a:spcBef>
                          <a:spcPts val="0"/>
                        </a:spcBef>
                        <a:spcAft>
                          <a:spcPts val="0"/>
                        </a:spcAft>
                      </a:pPr>
                      <a:r>
                        <a:rPr lang="en-US" sz="1400" b="0" u="none" dirty="0" smtClean="0">
                          <a:solidFill>
                            <a:schemeClr val="tx1"/>
                          </a:solidFill>
                          <a:effectLst/>
                          <a:latin typeface="Calibri"/>
                          <a:ea typeface="Calibri"/>
                          <a:cs typeface="Times New Roman"/>
                        </a:rPr>
                        <a:t>www.Floridaearlylearning.com/earlylearning/OEL_CCRR_Networks.html</a:t>
                      </a:r>
                      <a:endParaRPr lang="en-US" sz="1400" b="0" u="none" dirty="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b="0" dirty="0" smtClean="0">
                          <a:solidFill>
                            <a:schemeClr val="tx1"/>
                          </a:solidFill>
                          <a:effectLst/>
                          <a:latin typeface="Calibri"/>
                          <a:ea typeface="Calibri"/>
                          <a:cs typeface="Times New Roman"/>
                        </a:rPr>
                        <a:t>Free</a:t>
                      </a:r>
                      <a:endParaRPr lang="en-US" sz="1400" b="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lnSpc>
                          <a:spcPct val="100000"/>
                        </a:lnSpc>
                        <a:spcBef>
                          <a:spcPts val="0"/>
                        </a:spcBef>
                        <a:spcAft>
                          <a:spcPts val="0"/>
                        </a:spcAft>
                      </a:pPr>
                      <a:r>
                        <a:rPr lang="en-US" sz="1400" b="0" i="1" dirty="0" smtClean="0">
                          <a:solidFill>
                            <a:schemeClr val="tx1"/>
                          </a:solidFill>
                          <a:effectLst/>
                          <a:latin typeface="Calibri"/>
                          <a:ea typeface="Calibri"/>
                          <a:cs typeface="Times New Roman"/>
                        </a:rPr>
                        <a:t>English</a:t>
                      </a:r>
                      <a:r>
                        <a:rPr lang="en-US" sz="1400" b="0" i="1" baseline="0" dirty="0" smtClean="0">
                          <a:solidFill>
                            <a:schemeClr val="tx1"/>
                          </a:solidFill>
                          <a:effectLst/>
                          <a:latin typeface="Calibri"/>
                          <a:ea typeface="Calibri"/>
                          <a:cs typeface="Times New Roman"/>
                        </a:rPr>
                        <a:t> </a:t>
                      </a:r>
                      <a:r>
                        <a:rPr lang="en-US" sz="1400" b="0" i="0" baseline="0" dirty="0" smtClean="0">
                          <a:solidFill>
                            <a:schemeClr val="tx1"/>
                          </a:solidFill>
                          <a:effectLst/>
                          <a:latin typeface="Calibri"/>
                          <a:ea typeface="Calibri"/>
                          <a:cs typeface="Times New Roman"/>
                        </a:rPr>
                        <a:t>and </a:t>
                      </a:r>
                      <a:r>
                        <a:rPr lang="en-US" sz="1400" b="0" i="1" baseline="0" dirty="0" smtClean="0">
                          <a:solidFill>
                            <a:schemeClr val="tx1"/>
                          </a:solidFill>
                          <a:effectLst/>
                          <a:latin typeface="Calibri"/>
                          <a:ea typeface="Calibri"/>
                          <a:cs typeface="Times New Roman"/>
                        </a:rPr>
                        <a:t>Spanish </a:t>
                      </a:r>
                      <a:r>
                        <a:rPr lang="en-US" sz="1400" b="0" i="0" baseline="0" dirty="0" smtClean="0">
                          <a:solidFill>
                            <a:schemeClr val="tx1"/>
                          </a:solidFill>
                          <a:effectLst/>
                          <a:latin typeface="Calibri"/>
                          <a:ea typeface="Calibri"/>
                          <a:cs typeface="Times New Roman"/>
                        </a:rPr>
                        <a:t>materials</a:t>
                      </a:r>
                      <a:endParaRPr lang="en-US" sz="1400" b="0" i="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23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tx1"/>
                          </a:solidFill>
                          <a:effectLst/>
                          <a:latin typeface="Calibri"/>
                          <a:ea typeface="Calibri"/>
                          <a:cs typeface="Times New Roman"/>
                        </a:rPr>
                        <a:t>The Early Learning Community</a:t>
                      </a:r>
                    </a:p>
                    <a:p>
                      <a:pPr marL="0" marR="0">
                        <a:lnSpc>
                          <a:spcPct val="100000"/>
                        </a:lnSpc>
                        <a:spcBef>
                          <a:spcPts val="0"/>
                        </a:spcBef>
                        <a:spcAft>
                          <a:spcPts val="0"/>
                        </a:spcAft>
                      </a:pPr>
                      <a:r>
                        <a:rPr lang="en-US" sz="1400" b="0" u="none" dirty="0">
                          <a:solidFill>
                            <a:schemeClr val="tx1"/>
                          </a:solidFill>
                          <a:effectLst/>
                          <a:latin typeface="Calibri"/>
                          <a:ea typeface="Calibri"/>
                          <a:cs typeface="Times New Roman"/>
                        </a:rPr>
                        <a:t>www.earlylearningcommunity.org</a:t>
                      </a: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b="0" dirty="0">
                          <a:solidFill>
                            <a:schemeClr val="tx1"/>
                          </a:solidFill>
                          <a:effectLst/>
                          <a:latin typeface="Calibri"/>
                          <a:ea typeface="Calibri"/>
                          <a:cs typeface="Times New Roman"/>
                        </a:rPr>
                        <a:t>Free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lnSpc>
                          <a:spcPct val="100000"/>
                        </a:lnSpc>
                        <a:spcBef>
                          <a:spcPts val="0"/>
                        </a:spcBef>
                        <a:spcAft>
                          <a:spcPts val="0"/>
                        </a:spcAft>
                      </a:pPr>
                      <a:r>
                        <a:rPr lang="en-US" sz="1400" b="0" dirty="0" smtClean="0">
                          <a:solidFill>
                            <a:schemeClr val="tx1"/>
                          </a:solidFill>
                          <a:effectLst/>
                          <a:latin typeface="Calibri"/>
                          <a:ea typeface="Calibri"/>
                          <a:cs typeface="Times New Roman"/>
                        </a:rPr>
                        <a:t>Some downloadable materials</a:t>
                      </a:r>
                      <a:r>
                        <a:rPr lang="en-US" sz="1400" b="0" baseline="0" dirty="0" smtClean="0">
                          <a:solidFill>
                            <a:schemeClr val="tx1"/>
                          </a:solidFill>
                          <a:effectLst/>
                          <a:latin typeface="Calibri"/>
                          <a:ea typeface="Calibri"/>
                          <a:cs typeface="Times New Roman"/>
                        </a:rPr>
                        <a:t> </a:t>
                      </a:r>
                      <a:r>
                        <a:rPr lang="en-US" sz="1400" b="0" dirty="0" smtClean="0">
                          <a:solidFill>
                            <a:schemeClr val="tx1"/>
                          </a:solidFill>
                          <a:effectLst/>
                          <a:latin typeface="Calibri"/>
                          <a:ea typeface="Calibri"/>
                          <a:cs typeface="Times New Roman"/>
                        </a:rPr>
                        <a:t>available </a:t>
                      </a:r>
                      <a:r>
                        <a:rPr lang="en-US" sz="1400" b="0" dirty="0">
                          <a:solidFill>
                            <a:schemeClr val="tx1"/>
                          </a:solidFill>
                          <a:effectLst/>
                          <a:latin typeface="Calibri"/>
                          <a:ea typeface="Calibri"/>
                          <a:cs typeface="Times New Roman"/>
                        </a:rPr>
                        <a:t>in </a:t>
                      </a:r>
                      <a:r>
                        <a:rPr lang="en-US" sz="1400" b="0" i="1" dirty="0" smtClean="0">
                          <a:solidFill>
                            <a:schemeClr val="tx1"/>
                          </a:solidFill>
                          <a:effectLst/>
                          <a:latin typeface="Calibri"/>
                          <a:ea typeface="Calibri"/>
                          <a:cs typeface="Times New Roman"/>
                        </a:rPr>
                        <a:t>Spanish</a:t>
                      </a:r>
                      <a:endParaRPr lang="en-US" sz="1400" b="0" i="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6839">
                <a:tc>
                  <a:txBody>
                    <a:bodyPr/>
                    <a:lstStyle/>
                    <a:p>
                      <a:pPr marL="0" marR="0">
                        <a:lnSpc>
                          <a:spcPct val="100000"/>
                        </a:lnSpc>
                        <a:spcBef>
                          <a:spcPts val="0"/>
                        </a:spcBef>
                        <a:spcAft>
                          <a:spcPts val="0"/>
                        </a:spcAft>
                      </a:pPr>
                      <a:r>
                        <a:rPr lang="en-US" sz="1400" b="1" dirty="0" smtClean="0">
                          <a:solidFill>
                            <a:schemeClr val="tx1"/>
                          </a:solidFill>
                          <a:effectLst/>
                          <a:latin typeface="Calibri"/>
                          <a:ea typeface="Calibri"/>
                          <a:cs typeface="Times New Roman"/>
                        </a:rPr>
                        <a:t>Learning Games</a:t>
                      </a:r>
                    </a:p>
                    <a:p>
                      <a:pPr marL="0" marR="0">
                        <a:lnSpc>
                          <a:spcPct val="100000"/>
                        </a:lnSpc>
                        <a:spcBef>
                          <a:spcPts val="0"/>
                        </a:spcBef>
                        <a:spcAft>
                          <a:spcPts val="0"/>
                        </a:spcAft>
                      </a:pPr>
                      <a:r>
                        <a:rPr lang="en-US" sz="1400" u="none" dirty="0" smtClean="0">
                          <a:solidFill>
                            <a:schemeClr val="tx1"/>
                          </a:solidFill>
                          <a:effectLst/>
                          <a:latin typeface="Calibri"/>
                          <a:ea typeface="Calibri"/>
                          <a:cs typeface="Times New Roman"/>
                        </a:rPr>
                        <a:t>www.learninggames</a:t>
                      </a:r>
                      <a:r>
                        <a:rPr lang="en-US" sz="1400" u="none" baseline="0" dirty="0" smtClean="0">
                          <a:solidFill>
                            <a:schemeClr val="tx1"/>
                          </a:solidFill>
                          <a:effectLst/>
                          <a:latin typeface="Calibri"/>
                          <a:ea typeface="Calibri"/>
                          <a:cs typeface="Times New Roman"/>
                        </a:rPr>
                        <a:t>forkids.com</a:t>
                      </a:r>
                      <a:endParaRPr lang="en-US" sz="1400" u="none" dirty="0" smtClean="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dirty="0">
                          <a:solidFill>
                            <a:schemeClr val="tx1"/>
                          </a:solidFill>
                          <a:effectLst/>
                          <a:latin typeface="Calibri"/>
                          <a:ea typeface="Calibri"/>
                          <a:cs typeface="Times New Roman"/>
                        </a:rPr>
                        <a:t>Free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i="1" dirty="0">
                          <a:solidFill>
                            <a:schemeClr val="tx1"/>
                          </a:solidFill>
                          <a:effectLst/>
                          <a:latin typeface="Calibri"/>
                          <a:ea typeface="Calibri"/>
                          <a:cs typeface="Times New Roman"/>
                        </a:rPr>
                        <a:t>English</a:t>
                      </a:r>
                      <a:r>
                        <a:rPr lang="en-US" sz="1400" dirty="0">
                          <a:solidFill>
                            <a:schemeClr val="tx1"/>
                          </a:solidFill>
                          <a:effectLst/>
                          <a:latin typeface="Calibri"/>
                          <a:ea typeface="Calibri"/>
                          <a:cs typeface="Times New Roman"/>
                        </a:rPr>
                        <a:t> only</a:t>
                      </a: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56359">
                <a:tc>
                  <a:txBody>
                    <a:bodyPr/>
                    <a:lstStyle/>
                    <a:p>
                      <a:pPr marL="0" marR="0">
                        <a:lnSpc>
                          <a:spcPct val="100000"/>
                        </a:lnSpc>
                        <a:spcBef>
                          <a:spcPts val="0"/>
                        </a:spcBef>
                        <a:spcAft>
                          <a:spcPts val="0"/>
                        </a:spcAft>
                      </a:pPr>
                      <a:r>
                        <a:rPr lang="en-US" sz="1400" b="1" dirty="0">
                          <a:solidFill>
                            <a:schemeClr val="tx1"/>
                          </a:solidFill>
                          <a:effectLst/>
                          <a:latin typeface="Calibri"/>
                          <a:ea typeface="Calibri"/>
                          <a:cs typeface="Times New Roman"/>
                        </a:rPr>
                        <a:t>Learn 4 </a:t>
                      </a:r>
                      <a:r>
                        <a:rPr lang="en-US" sz="1400" b="1" dirty="0" smtClean="0">
                          <a:solidFill>
                            <a:schemeClr val="tx1"/>
                          </a:solidFill>
                          <a:effectLst/>
                          <a:latin typeface="Calibri"/>
                          <a:ea typeface="Calibri"/>
                          <a:cs typeface="Times New Roman"/>
                        </a:rPr>
                        <a:t>Good</a:t>
                      </a:r>
                    </a:p>
                    <a:p>
                      <a:pPr marL="0" marR="0">
                        <a:lnSpc>
                          <a:spcPct val="100000"/>
                        </a:lnSpc>
                        <a:spcBef>
                          <a:spcPts val="0"/>
                        </a:spcBef>
                        <a:spcAft>
                          <a:spcPts val="0"/>
                        </a:spcAft>
                      </a:pPr>
                      <a:r>
                        <a:rPr lang="en-US" sz="1400" u="none" dirty="0" smtClean="0">
                          <a:solidFill>
                            <a:schemeClr val="tx1"/>
                          </a:solidFill>
                          <a:effectLst/>
                          <a:latin typeface="Calibri"/>
                          <a:ea typeface="Calibri"/>
                          <a:cs typeface="Times New Roman"/>
                        </a:rPr>
                        <a:t>www.learn4good.com</a:t>
                      </a:r>
                      <a:endParaRPr lang="en-US" sz="1400" u="none" dirty="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dirty="0">
                          <a:solidFill>
                            <a:schemeClr val="tx1"/>
                          </a:solidFill>
                          <a:effectLst/>
                          <a:latin typeface="Calibri"/>
                          <a:ea typeface="Calibri"/>
                          <a:cs typeface="Times New Roman"/>
                        </a:rPr>
                        <a:t>Free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i="1" dirty="0">
                          <a:solidFill>
                            <a:schemeClr val="tx1"/>
                          </a:solidFill>
                          <a:effectLst/>
                          <a:latin typeface="Calibri"/>
                          <a:ea typeface="Calibri"/>
                          <a:cs typeface="Times New Roman"/>
                        </a:rPr>
                        <a:t>English</a:t>
                      </a:r>
                      <a:r>
                        <a:rPr lang="en-US" sz="1400" dirty="0">
                          <a:solidFill>
                            <a:schemeClr val="tx1"/>
                          </a:solidFill>
                          <a:effectLst/>
                          <a:latin typeface="Calibri"/>
                          <a:ea typeface="Calibri"/>
                          <a:cs typeface="Times New Roman"/>
                        </a:rPr>
                        <a:t> only</a:t>
                      </a: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54479">
                <a:tc>
                  <a:txBody>
                    <a:bodyPr/>
                    <a:lstStyle/>
                    <a:p>
                      <a:pPr marL="0" marR="0">
                        <a:lnSpc>
                          <a:spcPct val="100000"/>
                        </a:lnSpc>
                        <a:spcBef>
                          <a:spcPts val="0"/>
                        </a:spcBef>
                        <a:spcAft>
                          <a:spcPts val="0"/>
                        </a:spcAft>
                      </a:pPr>
                      <a:r>
                        <a:rPr lang="en-US" sz="1400" b="1" baseline="0" dirty="0">
                          <a:solidFill>
                            <a:schemeClr val="accent4"/>
                          </a:solidFill>
                          <a:effectLst/>
                          <a:latin typeface="Calibri"/>
                          <a:ea typeface="Calibri"/>
                          <a:cs typeface="Times New Roman"/>
                        </a:rPr>
                        <a:t>The Early Childhood Initiative Foundation (Teach More/Love More</a:t>
                      </a:r>
                      <a:r>
                        <a:rPr lang="en-US" sz="1400" b="1" baseline="0" dirty="0" smtClean="0">
                          <a:solidFill>
                            <a:schemeClr val="accent4"/>
                          </a:solidFill>
                          <a:effectLst/>
                          <a:latin typeface="Calibri"/>
                          <a:ea typeface="Calibri"/>
                          <a:cs typeface="Times New Roman"/>
                        </a:rPr>
                        <a:t>)</a:t>
                      </a:r>
                    </a:p>
                    <a:p>
                      <a:pPr marL="0" marR="0">
                        <a:lnSpc>
                          <a:spcPct val="100000"/>
                        </a:lnSpc>
                        <a:spcBef>
                          <a:spcPts val="0"/>
                        </a:spcBef>
                        <a:spcAft>
                          <a:spcPts val="0"/>
                        </a:spcAft>
                      </a:pPr>
                      <a:r>
                        <a:rPr lang="en-US" sz="1400" b="0" i="0" u="none" baseline="0" dirty="0" smtClean="0">
                          <a:solidFill>
                            <a:schemeClr val="accent4"/>
                          </a:solidFill>
                          <a:effectLst/>
                          <a:latin typeface="Calibri"/>
                          <a:ea typeface="Calibri"/>
                          <a:cs typeface="Times New Roman"/>
                        </a:rPr>
                        <a:t>www.teachmorelovemore.org</a:t>
                      </a:r>
                      <a:endParaRPr lang="en-US" sz="1400" b="0" i="0" u="none" baseline="0" dirty="0">
                        <a:solidFill>
                          <a:schemeClr val="accent4"/>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dirty="0">
                          <a:solidFill>
                            <a:schemeClr val="tx1"/>
                          </a:solidFill>
                          <a:effectLst/>
                          <a:latin typeface="Calibri"/>
                          <a:ea typeface="Calibri"/>
                          <a:cs typeface="Times New Roman"/>
                        </a:rPr>
                        <a:t>Free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dirty="0">
                          <a:solidFill>
                            <a:schemeClr val="tx1"/>
                          </a:solidFill>
                          <a:effectLst/>
                          <a:latin typeface="Calibri"/>
                          <a:ea typeface="Calibri"/>
                          <a:cs typeface="Times New Roman"/>
                        </a:rPr>
                        <a:t>Site available in </a:t>
                      </a:r>
                      <a:r>
                        <a:rPr lang="en-US" sz="1400" i="1" dirty="0">
                          <a:solidFill>
                            <a:schemeClr val="tx1"/>
                          </a:solidFill>
                          <a:effectLst/>
                          <a:latin typeface="Calibri"/>
                          <a:ea typeface="Calibri"/>
                          <a:cs typeface="Times New Roman"/>
                        </a:rPr>
                        <a:t>English, Spanish </a:t>
                      </a:r>
                      <a:r>
                        <a:rPr lang="en-US" sz="1400" i="1" dirty="0" smtClean="0">
                          <a:solidFill>
                            <a:schemeClr val="tx1"/>
                          </a:solidFill>
                          <a:effectLst/>
                          <a:latin typeface="Calibri"/>
                          <a:ea typeface="Calibri"/>
                          <a:cs typeface="Times New Roman"/>
                        </a:rPr>
                        <a:t>&amp; </a:t>
                      </a:r>
                      <a:r>
                        <a:rPr lang="en-US" sz="1400" i="1" dirty="0">
                          <a:solidFill>
                            <a:schemeClr val="tx1"/>
                          </a:solidFill>
                          <a:effectLst/>
                          <a:latin typeface="Calibri"/>
                          <a:ea typeface="Calibri"/>
                          <a:cs typeface="Times New Roman"/>
                        </a:rPr>
                        <a:t>Creole</a:t>
                      </a: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0689">
                <a:tc>
                  <a:txBody>
                    <a:bodyPr/>
                    <a:lstStyle/>
                    <a:p>
                      <a:pPr marL="0" marR="0">
                        <a:lnSpc>
                          <a:spcPct val="100000"/>
                        </a:lnSpc>
                        <a:spcBef>
                          <a:spcPts val="0"/>
                        </a:spcBef>
                        <a:spcAft>
                          <a:spcPts val="0"/>
                        </a:spcAft>
                      </a:pPr>
                      <a:r>
                        <a:rPr lang="en-US" sz="1400" b="1" dirty="0">
                          <a:solidFill>
                            <a:schemeClr val="tx1"/>
                          </a:solidFill>
                          <a:effectLst/>
                          <a:latin typeface="Calibri"/>
                          <a:ea typeface="Calibri"/>
                          <a:cs typeface="Times New Roman"/>
                        </a:rPr>
                        <a:t>Bright Futures </a:t>
                      </a:r>
                      <a:r>
                        <a:rPr lang="en-US" sz="1400" b="1" dirty="0" smtClean="0">
                          <a:solidFill>
                            <a:schemeClr val="tx1"/>
                          </a:solidFill>
                          <a:effectLst/>
                          <a:latin typeface="Calibri"/>
                          <a:ea typeface="Calibri"/>
                          <a:cs typeface="Times New Roman"/>
                        </a:rPr>
                        <a:t>(AAP)</a:t>
                      </a:r>
                    </a:p>
                    <a:p>
                      <a:pPr marL="0" marR="0">
                        <a:lnSpc>
                          <a:spcPct val="100000"/>
                        </a:lnSpc>
                        <a:spcBef>
                          <a:spcPts val="0"/>
                        </a:spcBef>
                        <a:spcAft>
                          <a:spcPts val="0"/>
                        </a:spcAft>
                      </a:pPr>
                      <a:r>
                        <a:rPr lang="en-US" sz="1400" u="none" dirty="0" smtClean="0">
                          <a:solidFill>
                            <a:schemeClr val="tx1"/>
                          </a:solidFill>
                          <a:effectLst/>
                          <a:latin typeface="Calibri"/>
                          <a:ea typeface="Calibri"/>
                          <a:cs typeface="Times New Roman"/>
                        </a:rPr>
                        <a:t>http://brightfutures.app.org/</a:t>
                      </a:r>
                      <a:endParaRPr lang="en-US" sz="1400" u="none" dirty="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dirty="0">
                          <a:solidFill>
                            <a:schemeClr val="tx1"/>
                          </a:solidFill>
                          <a:effectLst/>
                          <a:latin typeface="Calibri"/>
                          <a:ea typeface="Calibri"/>
                          <a:cs typeface="Times New Roman"/>
                        </a:rPr>
                        <a:t>Limited </a:t>
                      </a:r>
                      <a:r>
                        <a:rPr lang="en-US" sz="1400" dirty="0" smtClean="0">
                          <a:solidFill>
                            <a:schemeClr val="tx1"/>
                          </a:solidFill>
                          <a:effectLst/>
                          <a:latin typeface="Calibri"/>
                          <a:ea typeface="Calibri"/>
                          <a:cs typeface="Times New Roman"/>
                        </a:rPr>
                        <a:t>free </a:t>
                      </a:r>
                      <a:r>
                        <a:rPr lang="en-US" sz="1400" dirty="0">
                          <a:solidFill>
                            <a:schemeClr val="tx1"/>
                          </a:solidFill>
                          <a:effectLst/>
                          <a:latin typeface="Calibri"/>
                          <a:ea typeface="Calibri"/>
                          <a:cs typeface="Times New Roman"/>
                        </a:rPr>
                        <a:t>content for parents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i="1" dirty="0">
                          <a:solidFill>
                            <a:schemeClr val="tx1"/>
                          </a:solidFill>
                          <a:effectLst/>
                          <a:latin typeface="Calibri"/>
                          <a:ea typeface="Calibri"/>
                          <a:cs typeface="Times New Roman"/>
                        </a:rPr>
                        <a:t>English</a:t>
                      </a: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4009">
                <a:tc>
                  <a:txBody>
                    <a:bodyPr/>
                    <a:lstStyle/>
                    <a:p>
                      <a:pPr marL="0" marR="0">
                        <a:lnSpc>
                          <a:spcPct val="100000"/>
                        </a:lnSpc>
                        <a:spcBef>
                          <a:spcPts val="0"/>
                        </a:spcBef>
                        <a:spcAft>
                          <a:spcPts val="0"/>
                        </a:spcAft>
                      </a:pPr>
                      <a:r>
                        <a:rPr lang="en-US" sz="1400" b="1" dirty="0" smtClean="0">
                          <a:solidFill>
                            <a:schemeClr val="tx1"/>
                          </a:solidFill>
                          <a:effectLst/>
                          <a:latin typeface="Calibri"/>
                          <a:ea typeface="Calibri"/>
                          <a:cs typeface="Times New Roman"/>
                        </a:rPr>
                        <a:t>Text4baby</a:t>
                      </a:r>
                    </a:p>
                    <a:p>
                      <a:pPr marL="0" marR="0">
                        <a:lnSpc>
                          <a:spcPct val="100000"/>
                        </a:lnSpc>
                        <a:spcBef>
                          <a:spcPts val="0"/>
                        </a:spcBef>
                        <a:spcAft>
                          <a:spcPts val="0"/>
                        </a:spcAft>
                      </a:pPr>
                      <a:r>
                        <a:rPr lang="en-US" sz="1400" u="none" dirty="0" smtClean="0">
                          <a:solidFill>
                            <a:schemeClr val="tx1"/>
                          </a:solidFill>
                          <a:effectLst/>
                          <a:latin typeface="Calibri"/>
                          <a:ea typeface="Calibri"/>
                          <a:cs typeface="Times New Roman"/>
                        </a:rPr>
                        <a:t>www.text4baby.org</a:t>
                      </a:r>
                      <a:endParaRPr lang="en-US" sz="1400" u="none" dirty="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dirty="0">
                          <a:solidFill>
                            <a:schemeClr val="tx1"/>
                          </a:solidFill>
                          <a:effectLst/>
                          <a:latin typeface="Calibri"/>
                          <a:ea typeface="Calibri"/>
                          <a:cs typeface="Times New Roman"/>
                        </a:rPr>
                        <a:t>Free </a:t>
                      </a:r>
                      <a:r>
                        <a:rPr lang="en-US" sz="1400" dirty="0" smtClean="0">
                          <a:solidFill>
                            <a:schemeClr val="tx1"/>
                          </a:solidFill>
                          <a:effectLst/>
                          <a:latin typeface="Calibri"/>
                          <a:ea typeface="Calibri"/>
                          <a:cs typeface="Times New Roman"/>
                        </a:rPr>
                        <a:t>(No charge </a:t>
                      </a:r>
                      <a:r>
                        <a:rPr lang="en-US" sz="1400" dirty="0">
                          <a:solidFill>
                            <a:schemeClr val="tx1"/>
                          </a:solidFill>
                          <a:effectLst/>
                          <a:latin typeface="Calibri"/>
                          <a:ea typeface="Calibri"/>
                          <a:cs typeface="Times New Roman"/>
                        </a:rPr>
                        <a:t>for the </a:t>
                      </a:r>
                      <a:r>
                        <a:rPr lang="en-US" sz="1400" dirty="0" smtClean="0">
                          <a:solidFill>
                            <a:schemeClr val="tx1"/>
                          </a:solidFill>
                          <a:effectLst/>
                          <a:latin typeface="Calibri"/>
                          <a:ea typeface="Calibri"/>
                          <a:cs typeface="Times New Roman"/>
                        </a:rPr>
                        <a:t>texts)</a:t>
                      </a:r>
                      <a:endParaRPr lang="en-US" sz="14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i="1" dirty="0">
                          <a:solidFill>
                            <a:schemeClr val="tx1"/>
                          </a:solidFill>
                          <a:effectLst/>
                          <a:latin typeface="Calibri"/>
                          <a:ea typeface="Calibri"/>
                          <a:cs typeface="Times New Roman"/>
                        </a:rPr>
                        <a:t>English &amp; Spanish</a:t>
                      </a: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4980">
                <a:tc>
                  <a:txBody>
                    <a:bodyPr/>
                    <a:lstStyle/>
                    <a:p>
                      <a:pPr marL="0" marR="0">
                        <a:lnSpc>
                          <a:spcPct val="100000"/>
                        </a:lnSpc>
                        <a:spcBef>
                          <a:spcPts val="0"/>
                        </a:spcBef>
                        <a:spcAft>
                          <a:spcPts val="0"/>
                        </a:spcAft>
                      </a:pPr>
                      <a:r>
                        <a:rPr lang="en-US" sz="1400" b="1" dirty="0" err="1" smtClean="0">
                          <a:solidFill>
                            <a:schemeClr val="tx1"/>
                          </a:solidFill>
                          <a:effectLst/>
                          <a:latin typeface="Calibri"/>
                          <a:ea typeface="Calibri"/>
                          <a:cs typeface="Times New Roman"/>
                        </a:rPr>
                        <a:t>FamilyEducation</a:t>
                      </a:r>
                      <a:endParaRPr lang="en-US" sz="1400" b="1" dirty="0" smtClean="0">
                        <a:solidFill>
                          <a:schemeClr val="tx1"/>
                        </a:solidFill>
                        <a:effectLst/>
                        <a:latin typeface="Calibri"/>
                        <a:ea typeface="Calibri"/>
                        <a:cs typeface="Times New Roman"/>
                      </a:endParaRPr>
                    </a:p>
                    <a:p>
                      <a:pPr marL="0" marR="0">
                        <a:lnSpc>
                          <a:spcPct val="100000"/>
                        </a:lnSpc>
                        <a:spcBef>
                          <a:spcPts val="0"/>
                        </a:spcBef>
                        <a:spcAft>
                          <a:spcPts val="0"/>
                        </a:spcAft>
                      </a:pPr>
                      <a:r>
                        <a:rPr lang="en-US" sz="1400" u="none" dirty="0" smtClean="0">
                          <a:solidFill>
                            <a:schemeClr val="tx1"/>
                          </a:solidFill>
                          <a:effectLst/>
                          <a:latin typeface="Calibri"/>
                          <a:ea typeface="Calibri"/>
                          <a:cs typeface="Times New Roman"/>
                        </a:rPr>
                        <a:t>www.familyeducation.com</a:t>
                      </a:r>
                      <a:endParaRPr lang="en-US" sz="1400" u="none" dirty="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dirty="0">
                          <a:solidFill>
                            <a:schemeClr val="tx1"/>
                          </a:solidFill>
                          <a:effectLst/>
                          <a:latin typeface="Calibri"/>
                          <a:ea typeface="Calibri"/>
                          <a:cs typeface="Times New Roman"/>
                        </a:rPr>
                        <a:t>Free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i="1" dirty="0">
                          <a:solidFill>
                            <a:schemeClr val="tx1"/>
                          </a:solidFill>
                          <a:effectLst/>
                          <a:latin typeface="Calibri"/>
                          <a:ea typeface="Calibri"/>
                          <a:cs typeface="Times New Roman"/>
                        </a:rPr>
                        <a:t>English</a:t>
                      </a: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4980">
                <a:tc>
                  <a:txBody>
                    <a:bodyPr/>
                    <a:lstStyle/>
                    <a:p>
                      <a:pPr marL="0" marR="0">
                        <a:lnSpc>
                          <a:spcPct val="100000"/>
                        </a:lnSpc>
                        <a:spcBef>
                          <a:spcPts val="0"/>
                        </a:spcBef>
                        <a:spcAft>
                          <a:spcPts val="0"/>
                        </a:spcAft>
                      </a:pPr>
                      <a:r>
                        <a:rPr lang="en-US" sz="1400" b="1" u="none" dirty="0" smtClean="0">
                          <a:solidFill>
                            <a:schemeClr val="tx1"/>
                          </a:solidFill>
                          <a:effectLst/>
                          <a:latin typeface="Calibri"/>
                          <a:ea typeface="Calibri"/>
                          <a:cs typeface="Times New Roman"/>
                        </a:rPr>
                        <a:t>PBS</a:t>
                      </a:r>
                      <a:r>
                        <a:rPr lang="en-US" sz="1400" b="1" u="none" baseline="0" dirty="0" smtClean="0">
                          <a:solidFill>
                            <a:schemeClr val="tx1"/>
                          </a:solidFill>
                          <a:effectLst/>
                          <a:latin typeface="Calibri"/>
                          <a:ea typeface="Calibri"/>
                          <a:cs typeface="Times New Roman"/>
                        </a:rPr>
                        <a:t> Kids Sprout for Parents</a:t>
                      </a:r>
                    </a:p>
                    <a:p>
                      <a:pPr marL="0" marR="0">
                        <a:lnSpc>
                          <a:spcPct val="100000"/>
                        </a:lnSpc>
                        <a:spcBef>
                          <a:spcPts val="0"/>
                        </a:spcBef>
                        <a:spcAft>
                          <a:spcPts val="0"/>
                        </a:spcAft>
                      </a:pPr>
                      <a:r>
                        <a:rPr lang="en-US" sz="1400" u="none" baseline="0" dirty="0" smtClean="0">
                          <a:solidFill>
                            <a:schemeClr val="tx1"/>
                          </a:solidFill>
                          <a:effectLst/>
                          <a:latin typeface="Calibri"/>
                          <a:ea typeface="Calibri"/>
                          <a:cs typeface="Times New Roman"/>
                        </a:rPr>
                        <a:t>www.Sproutonline.com</a:t>
                      </a:r>
                      <a:endParaRPr lang="en-US" sz="1400" u="none" dirty="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dirty="0" smtClean="0">
                          <a:solidFill>
                            <a:schemeClr val="tx1"/>
                          </a:solidFill>
                          <a:effectLst/>
                          <a:latin typeface="Calibri"/>
                          <a:ea typeface="Calibri"/>
                          <a:cs typeface="Times New Roman"/>
                        </a:rPr>
                        <a:t>Free</a:t>
                      </a:r>
                      <a:endParaRPr lang="en-US" sz="14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0000"/>
                        </a:lnSpc>
                        <a:spcBef>
                          <a:spcPts val="0"/>
                        </a:spcBef>
                        <a:spcAft>
                          <a:spcPts val="0"/>
                        </a:spcAft>
                      </a:pPr>
                      <a:r>
                        <a:rPr lang="en-US" sz="1400" i="1" dirty="0" smtClean="0">
                          <a:solidFill>
                            <a:schemeClr val="tx1"/>
                          </a:solidFill>
                          <a:effectLst/>
                          <a:latin typeface="Calibri"/>
                          <a:ea typeface="Calibri"/>
                          <a:cs typeface="Times New Roman"/>
                        </a:rPr>
                        <a:t>English</a:t>
                      </a:r>
                      <a:endParaRPr lang="en-US" sz="1400" i="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4980">
                <a:tc>
                  <a:txBody>
                    <a:bodyPr/>
                    <a:lstStyle/>
                    <a:p>
                      <a:pPr marL="0" marR="0">
                        <a:lnSpc>
                          <a:spcPct val="100000"/>
                        </a:lnSpc>
                        <a:spcBef>
                          <a:spcPts val="0"/>
                        </a:spcBef>
                        <a:spcAft>
                          <a:spcPts val="0"/>
                        </a:spcAft>
                      </a:pPr>
                      <a:r>
                        <a:rPr lang="en-US" sz="1400" b="1" u="none" dirty="0" err="1" smtClean="0">
                          <a:solidFill>
                            <a:schemeClr val="tx1"/>
                          </a:solidFill>
                          <a:effectLst/>
                          <a:latin typeface="Calibri"/>
                          <a:ea typeface="Calibri"/>
                          <a:cs typeface="Times New Roman"/>
                        </a:rPr>
                        <a:t>BabyZone</a:t>
                      </a:r>
                      <a:r>
                        <a:rPr lang="en-US" sz="1400" b="1" u="none" dirty="0" smtClean="0">
                          <a:solidFill>
                            <a:schemeClr val="tx1"/>
                          </a:solidFill>
                          <a:effectLst/>
                          <a:latin typeface="Calibri"/>
                          <a:ea typeface="Calibri"/>
                          <a:cs typeface="Times New Roman"/>
                        </a:rPr>
                        <a:t> </a:t>
                      </a:r>
                      <a:r>
                        <a:rPr lang="en-US" sz="1400" u="none" dirty="0" smtClean="0">
                          <a:solidFill>
                            <a:schemeClr val="tx1"/>
                          </a:solidFill>
                          <a:effectLst/>
                          <a:latin typeface="Calibri"/>
                          <a:ea typeface="Calibri"/>
                          <a:cs typeface="Times New Roman"/>
                        </a:rPr>
                        <a:t>(Disney)</a:t>
                      </a:r>
                    </a:p>
                    <a:p>
                      <a:pPr marL="0" marR="0">
                        <a:lnSpc>
                          <a:spcPct val="100000"/>
                        </a:lnSpc>
                        <a:spcBef>
                          <a:spcPts val="0"/>
                        </a:spcBef>
                        <a:spcAft>
                          <a:spcPts val="0"/>
                        </a:spcAft>
                      </a:pPr>
                      <a:r>
                        <a:rPr lang="en-US" sz="1400" u="none" dirty="0" smtClean="0">
                          <a:solidFill>
                            <a:schemeClr val="tx1"/>
                          </a:solidFill>
                          <a:effectLst/>
                          <a:latin typeface="Calibri"/>
                          <a:ea typeface="Calibri"/>
                          <a:cs typeface="Times New Roman"/>
                        </a:rPr>
                        <a:t>www.babyzone.com</a:t>
                      </a:r>
                      <a:endParaRPr lang="en-US" sz="1400" u="none" dirty="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marL="0" marR="0">
                        <a:lnSpc>
                          <a:spcPct val="100000"/>
                        </a:lnSpc>
                        <a:spcBef>
                          <a:spcPts val="0"/>
                        </a:spcBef>
                        <a:spcAft>
                          <a:spcPts val="0"/>
                        </a:spcAft>
                      </a:pPr>
                      <a:r>
                        <a:rPr lang="en-US" sz="1400" dirty="0" smtClean="0">
                          <a:solidFill>
                            <a:schemeClr val="tx1"/>
                          </a:solidFill>
                          <a:effectLst/>
                          <a:latin typeface="Calibri"/>
                          <a:ea typeface="Calibri"/>
                          <a:cs typeface="Times New Roman"/>
                        </a:rPr>
                        <a:t>Free</a:t>
                      </a:r>
                      <a:endParaRPr lang="en-US" sz="14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marL="0" marR="0">
                        <a:lnSpc>
                          <a:spcPct val="100000"/>
                        </a:lnSpc>
                        <a:spcBef>
                          <a:spcPts val="0"/>
                        </a:spcBef>
                        <a:spcAft>
                          <a:spcPts val="0"/>
                        </a:spcAft>
                      </a:pPr>
                      <a:r>
                        <a:rPr lang="en-US" sz="1400" i="1" dirty="0" smtClean="0">
                          <a:solidFill>
                            <a:schemeClr val="tx1"/>
                          </a:solidFill>
                          <a:effectLst/>
                          <a:latin typeface="Calibri"/>
                          <a:ea typeface="Calibri"/>
                          <a:cs typeface="Times New Roman"/>
                        </a:rPr>
                        <a:t>English</a:t>
                      </a:r>
                      <a:endParaRPr lang="en-US" sz="1400" i="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r>
            </a:tbl>
          </a:graphicData>
        </a:graphic>
      </p:graphicFrame>
    </p:spTree>
    <p:extLst>
      <p:ext uri="{BB962C8B-B14F-4D97-AF65-F5344CB8AC3E}">
        <p14:creationId xmlns:p14="http://schemas.microsoft.com/office/powerpoint/2010/main" xmlns="" val="3418733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7543800" cy="457200"/>
          </a:xfrm>
        </p:spPr>
        <p:txBody>
          <a:bodyPr/>
          <a:lstStyle/>
          <a:p>
            <a:r>
              <a:rPr lang="en-US" sz="2800" b="1" dirty="0" smtClean="0">
                <a:latin typeface="+mj-lt"/>
              </a:rPr>
              <a:t>#1: Potential Recommended</a:t>
            </a:r>
            <a:r>
              <a:rPr lang="en-US" sz="2800" b="1" baseline="0" dirty="0" smtClean="0">
                <a:latin typeface="+mj-lt"/>
              </a:rPr>
              <a:t> </a:t>
            </a:r>
            <a:r>
              <a:rPr lang="en-US" sz="2800" b="1" dirty="0" smtClean="0">
                <a:latin typeface="+mj-lt"/>
              </a:rPr>
              <a:t>Tools (Cont.)</a:t>
            </a:r>
            <a:endParaRPr lang="en-US" sz="2800" b="1" dirty="0">
              <a:latin typeface="+mj-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3102127698"/>
              </p:ext>
            </p:extLst>
          </p:nvPr>
        </p:nvGraphicFramePr>
        <p:xfrm>
          <a:off x="457200" y="757809"/>
          <a:ext cx="8458200" cy="5947791"/>
        </p:xfrm>
        <a:graphic>
          <a:graphicData uri="http://schemas.openxmlformats.org/drawingml/2006/table">
            <a:tbl>
              <a:tblPr firstRow="1" bandRow="1">
                <a:tableStyleId>{5C22544A-7EE6-4342-B048-85BDC9FD1C3A}</a:tableStyleId>
              </a:tblPr>
              <a:tblGrid>
                <a:gridCol w="2362200"/>
                <a:gridCol w="3581400"/>
                <a:gridCol w="2514600"/>
              </a:tblGrid>
              <a:tr h="344097">
                <a:tc gridSpan="3">
                  <a:txBody>
                    <a:bodyPr/>
                    <a:lstStyle/>
                    <a:p>
                      <a:pPr algn="ctr">
                        <a:lnSpc>
                          <a:spcPct val="100000"/>
                        </a:lnSpc>
                      </a:pPr>
                      <a:r>
                        <a:rPr lang="en-US" sz="1600" b="1" kern="1200" dirty="0" smtClean="0">
                          <a:solidFill>
                            <a:schemeClr val="tx2"/>
                          </a:solidFill>
                          <a:effectLst/>
                          <a:latin typeface="+mn-lt"/>
                          <a:ea typeface="+mn-ea"/>
                          <a:cs typeface="+mn-cs"/>
                        </a:rPr>
                        <a:t>Proprietary Materials</a:t>
                      </a:r>
                      <a:endParaRPr lang="en-US" sz="1600" dirty="0" smtClean="0">
                        <a:solidFill>
                          <a:schemeClr val="tx2"/>
                        </a:solidFill>
                      </a:endParaRPr>
                    </a:p>
                  </a:txBody>
                  <a:tcPr/>
                </a:tc>
                <a:tc hMerge="1">
                  <a:txBody>
                    <a:bodyPr/>
                    <a:lstStyle/>
                    <a:p>
                      <a:endParaRPr lang="en-US"/>
                    </a:p>
                  </a:txBody>
                  <a:tcPr/>
                </a:tc>
                <a:tc hMerge="1">
                  <a:txBody>
                    <a:bodyPr/>
                    <a:lstStyle/>
                    <a:p>
                      <a:endParaRPr lang="en-US"/>
                    </a:p>
                  </a:txBody>
                  <a:tcPr/>
                </a:tc>
              </a:tr>
              <a:tr h="323764">
                <a:tc>
                  <a:txBody>
                    <a:bodyPr/>
                    <a:lstStyle/>
                    <a:p>
                      <a:pPr marL="0" marR="0" algn="l">
                        <a:lnSpc>
                          <a:spcPct val="115000"/>
                        </a:lnSpc>
                        <a:spcBef>
                          <a:spcPts val="0"/>
                        </a:spcBef>
                        <a:spcAft>
                          <a:spcPts val="0"/>
                        </a:spcAft>
                      </a:pPr>
                      <a:r>
                        <a:rPr lang="en-US" sz="1800" b="1" dirty="0" smtClean="0">
                          <a:solidFill>
                            <a:schemeClr val="tx1"/>
                          </a:solidFill>
                          <a:effectLst/>
                          <a:latin typeface="Calibri"/>
                          <a:ea typeface="Calibri"/>
                          <a:cs typeface="Times New Roman"/>
                        </a:rPr>
                        <a:t>Resource</a:t>
                      </a: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algn="l">
                        <a:lnSpc>
                          <a:spcPct val="115000"/>
                        </a:lnSpc>
                        <a:spcBef>
                          <a:spcPts val="0"/>
                        </a:spcBef>
                        <a:spcAft>
                          <a:spcPts val="0"/>
                        </a:spcAft>
                        <a:tabLst>
                          <a:tab pos="229870" algn="l"/>
                        </a:tabLst>
                      </a:pPr>
                      <a:r>
                        <a:rPr lang="en-US" sz="1800" b="1" dirty="0">
                          <a:solidFill>
                            <a:schemeClr val="tx1"/>
                          </a:solidFill>
                          <a:effectLst/>
                          <a:latin typeface="Calibri"/>
                          <a:ea typeface="Calibri"/>
                          <a:cs typeface="Times New Roman"/>
                        </a:rPr>
                        <a:t>Price</a:t>
                      </a:r>
                      <a:endParaRPr lang="en-US" sz="18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algn="l">
                        <a:lnSpc>
                          <a:spcPct val="115000"/>
                        </a:lnSpc>
                        <a:spcBef>
                          <a:spcPts val="0"/>
                        </a:spcBef>
                        <a:spcAft>
                          <a:spcPts val="0"/>
                        </a:spcAft>
                      </a:pPr>
                      <a:r>
                        <a:rPr lang="en-US" sz="1800" b="1" dirty="0">
                          <a:solidFill>
                            <a:schemeClr val="tx1"/>
                          </a:solidFill>
                          <a:effectLst/>
                          <a:latin typeface="Calibri"/>
                          <a:ea typeface="Calibri"/>
                          <a:cs typeface="Times New Roman"/>
                        </a:rPr>
                        <a:t>Available </a:t>
                      </a:r>
                      <a:r>
                        <a:rPr lang="en-US" sz="1800" b="1" dirty="0" smtClean="0">
                          <a:solidFill>
                            <a:schemeClr val="tx1"/>
                          </a:solidFill>
                          <a:effectLst/>
                          <a:latin typeface="Calibri"/>
                          <a:ea typeface="Calibri"/>
                          <a:cs typeface="Times New Roman"/>
                        </a:rPr>
                        <a:t>Languages</a:t>
                      </a:r>
                      <a:endParaRPr lang="en-US" sz="18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r>
              <a:tr h="321809">
                <a:tc rowSpan="4">
                  <a:txBody>
                    <a:bodyPr/>
                    <a:lstStyle/>
                    <a:p>
                      <a:pPr marL="0" marR="0">
                        <a:lnSpc>
                          <a:spcPct val="100000"/>
                        </a:lnSpc>
                        <a:spcBef>
                          <a:spcPts val="0"/>
                        </a:spcBef>
                        <a:spcAft>
                          <a:spcPts val="0"/>
                        </a:spcAft>
                      </a:pPr>
                      <a:r>
                        <a:rPr lang="en-US" sz="1600" b="1" dirty="0" smtClean="0">
                          <a:solidFill>
                            <a:schemeClr val="tx1"/>
                          </a:solidFill>
                          <a:effectLst/>
                          <a:latin typeface="Calibri"/>
                          <a:ea typeface="Calibri"/>
                          <a:cs typeface="Times New Roman"/>
                        </a:rPr>
                        <a:t>Baby Builders</a:t>
                      </a:r>
                    </a:p>
                    <a:p>
                      <a:pPr marL="0" marR="0">
                        <a:lnSpc>
                          <a:spcPct val="100000"/>
                        </a:lnSpc>
                        <a:spcBef>
                          <a:spcPts val="0"/>
                        </a:spcBef>
                        <a:spcAft>
                          <a:spcPts val="0"/>
                        </a:spcAft>
                      </a:pPr>
                      <a:r>
                        <a:rPr lang="en-US" sz="1600" u="none" dirty="0" smtClean="0">
                          <a:solidFill>
                            <a:schemeClr val="tx1"/>
                          </a:solidFill>
                          <a:effectLst/>
                          <a:latin typeface="Calibri"/>
                          <a:ea typeface="Calibri"/>
                          <a:cs typeface="Times New Roman"/>
                        </a:rPr>
                        <a:t>www.babybuilders.com</a:t>
                      </a: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itchFamily="2" charset="2"/>
                        <a:buNone/>
                      </a:pPr>
                      <a:r>
                        <a:rPr lang="en-US" sz="1600" b="0" kern="1200" dirty="0" smtClean="0">
                          <a:solidFill>
                            <a:schemeClr val="dk1"/>
                          </a:solidFill>
                          <a:effectLst/>
                          <a:latin typeface="Calibri" pitchFamily="34" charset="0"/>
                          <a:ea typeface="+mn-ea"/>
                          <a:cs typeface="Calibri" pitchFamily="34" charset="0"/>
                        </a:rPr>
                        <a:t>DVDs: $24.95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r>
                        <a:rPr lang="en-US" sz="1600" kern="1200" dirty="0" smtClean="0">
                          <a:solidFill>
                            <a:schemeClr val="dk1"/>
                          </a:solidFill>
                          <a:effectLst/>
                          <a:latin typeface="Calibri" pitchFamily="34" charset="0"/>
                          <a:ea typeface="+mn-ea"/>
                          <a:cs typeface="Calibri" pitchFamily="34" charset="0"/>
                        </a:rPr>
                        <a:t>DVD: </a:t>
                      </a:r>
                      <a:r>
                        <a:rPr lang="en-US" sz="1600" i="1" kern="1200" dirty="0" smtClean="0">
                          <a:solidFill>
                            <a:schemeClr val="dk1"/>
                          </a:solidFill>
                          <a:effectLst/>
                          <a:latin typeface="Calibri" pitchFamily="34" charset="0"/>
                          <a:ea typeface="+mn-ea"/>
                          <a:cs typeface="Calibri" pitchFamily="34" charset="0"/>
                        </a:rPr>
                        <a:t>English &amp; Spanish</a:t>
                      </a:r>
                    </a:p>
                    <a:p>
                      <a:r>
                        <a:rPr lang="en-US" sz="1600" kern="1200" dirty="0" smtClean="0">
                          <a:solidFill>
                            <a:schemeClr val="dk1"/>
                          </a:solidFill>
                          <a:effectLst/>
                          <a:latin typeface="Calibri" pitchFamily="34" charset="0"/>
                          <a:ea typeface="+mn-ea"/>
                          <a:cs typeface="Calibri" pitchFamily="34" charset="0"/>
                        </a:rPr>
                        <a:t>Book: </a:t>
                      </a:r>
                      <a:r>
                        <a:rPr lang="en-US" sz="1600" i="1" kern="1200" dirty="0" smtClean="0">
                          <a:solidFill>
                            <a:schemeClr val="dk1"/>
                          </a:solidFill>
                          <a:effectLst/>
                          <a:latin typeface="Calibri" pitchFamily="34" charset="0"/>
                          <a:ea typeface="+mn-ea"/>
                          <a:cs typeface="Calibri" pitchFamily="34" charset="0"/>
                        </a:rPr>
                        <a:t>English &amp; Spanish</a:t>
                      </a:r>
                    </a:p>
                    <a:p>
                      <a:r>
                        <a:rPr lang="en-US" sz="1600" kern="1200" dirty="0" smtClean="0">
                          <a:solidFill>
                            <a:schemeClr val="dk1"/>
                          </a:solidFill>
                          <a:effectLst/>
                          <a:latin typeface="Calibri" pitchFamily="34" charset="0"/>
                          <a:ea typeface="+mn-ea"/>
                          <a:cs typeface="Calibri" pitchFamily="34" charset="0"/>
                        </a:rPr>
                        <a:t>Pamphlet series: </a:t>
                      </a:r>
                      <a:r>
                        <a:rPr lang="en-US" sz="1600" i="1" kern="1200" dirty="0" smtClean="0">
                          <a:solidFill>
                            <a:schemeClr val="dk1"/>
                          </a:solidFill>
                          <a:effectLst/>
                          <a:latin typeface="Calibri" pitchFamily="34" charset="0"/>
                          <a:ea typeface="+mn-ea"/>
                          <a:cs typeface="Calibri" pitchFamily="34" charset="0"/>
                        </a:rPr>
                        <a:t>French</a:t>
                      </a:r>
                      <a:endParaRPr lang="en-US" sz="1600" b="0" i="1" dirty="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9796">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600" b="0" kern="1200" dirty="0" smtClean="0">
                          <a:solidFill>
                            <a:schemeClr val="dk1"/>
                          </a:solidFill>
                          <a:effectLst/>
                          <a:latin typeface="Calibri" pitchFamily="34" charset="0"/>
                          <a:ea typeface="+mn-ea"/>
                          <a:cs typeface="Calibri" pitchFamily="34" charset="0"/>
                        </a:rPr>
                        <a:t>DVD &amp; Book: $49.95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250252">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600" b="0" kern="1200" dirty="0" smtClean="0">
                          <a:solidFill>
                            <a:schemeClr val="dk1"/>
                          </a:solidFill>
                          <a:effectLst/>
                          <a:latin typeface="Calibri" pitchFamily="34" charset="0"/>
                          <a:ea typeface="+mn-ea"/>
                          <a:cs typeface="Calibri" pitchFamily="34" charset="0"/>
                        </a:rPr>
                        <a:t>French Series: $24.95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511844">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600" b="0" kern="1200" dirty="0" smtClean="0">
                          <a:solidFill>
                            <a:schemeClr val="dk1"/>
                          </a:solidFill>
                          <a:effectLst/>
                          <a:latin typeface="Calibri" pitchFamily="34" charset="0"/>
                          <a:ea typeface="+mn-ea"/>
                          <a:cs typeface="Calibri" pitchFamily="34" charset="0"/>
                        </a:rPr>
                        <a:t>Infant Evaluation Forms (25 two-sided sheets): $45</a:t>
                      </a:r>
                      <a:endParaRPr lang="en-US" sz="1600" b="0" dirty="0" smtClean="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489165">
                <a:tc rowSpan="2">
                  <a:txBody>
                    <a:bodyPr/>
                    <a:lstStyle/>
                    <a:p>
                      <a:pPr>
                        <a:lnSpc>
                          <a:spcPct val="100000"/>
                        </a:lnSpc>
                      </a:pPr>
                      <a:r>
                        <a:rPr lang="en-US" sz="1600" b="1" kern="1200" dirty="0" smtClean="0">
                          <a:solidFill>
                            <a:schemeClr val="dk1"/>
                          </a:solidFill>
                          <a:effectLst/>
                          <a:latin typeface="Calibri" pitchFamily="34" charset="0"/>
                          <a:ea typeface="+mn-ea"/>
                          <a:cs typeface="Calibri" pitchFamily="34" charset="0"/>
                        </a:rPr>
                        <a:t>Hawaii Early Learning Profile </a:t>
                      </a:r>
                      <a:r>
                        <a:rPr lang="en-US" sz="1600" kern="1200" dirty="0" smtClean="0">
                          <a:solidFill>
                            <a:schemeClr val="dk1"/>
                          </a:solidFill>
                          <a:effectLst/>
                          <a:latin typeface="Calibri" pitchFamily="34" charset="0"/>
                          <a:ea typeface="+mn-ea"/>
                          <a:cs typeface="Calibri" pitchFamily="34" charset="0"/>
                        </a:rPr>
                        <a:t>(Help® Birth to 3) </a:t>
                      </a:r>
                      <a:r>
                        <a:rPr lang="en-US" sz="1600" u="none" kern="1200" dirty="0" smtClean="0">
                          <a:solidFill>
                            <a:schemeClr val="dk1"/>
                          </a:solidFill>
                          <a:effectLst/>
                          <a:latin typeface="Calibri" pitchFamily="34" charset="0"/>
                          <a:ea typeface="+mn-ea"/>
                          <a:cs typeface="Calibri" pitchFamily="34" charset="0"/>
                        </a:rPr>
                        <a:t>www.vort.com</a:t>
                      </a:r>
                      <a:endParaRPr lang="en-US" sz="1600" u="none" dirty="0" smtClean="0">
                        <a:solidFill>
                          <a:schemeClr val="tx1"/>
                        </a:solidFill>
                        <a:effectLst/>
                        <a:latin typeface="Calibri" pitchFamily="34" charset="0"/>
                        <a:ea typeface="Calibri"/>
                        <a:cs typeface="Calibri"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nSpc>
                          <a:spcPct val="100000"/>
                        </a:lnSpc>
                        <a:spcBef>
                          <a:spcPts val="0"/>
                        </a:spcBef>
                        <a:spcAft>
                          <a:spcPts val="0"/>
                        </a:spcAft>
                        <a:buFont typeface="Wingdings" pitchFamily="2" charset="2"/>
                        <a:buNone/>
                      </a:pPr>
                      <a:r>
                        <a:rPr lang="en-US" sz="1600" b="0" dirty="0" smtClean="0">
                          <a:solidFill>
                            <a:schemeClr val="tx1"/>
                          </a:solidFill>
                          <a:effectLst/>
                          <a:latin typeface="Calibri" pitchFamily="34" charset="0"/>
                          <a:ea typeface="Calibri"/>
                          <a:cs typeface="Calibri" pitchFamily="34" charset="0"/>
                        </a:rPr>
                        <a:t>Admin </a:t>
                      </a:r>
                      <a:r>
                        <a:rPr lang="en-US" sz="1600" b="0" dirty="0">
                          <a:solidFill>
                            <a:schemeClr val="tx1"/>
                          </a:solidFill>
                          <a:effectLst/>
                          <a:latin typeface="Calibri" pitchFamily="34" charset="0"/>
                          <a:ea typeface="Calibri"/>
                          <a:cs typeface="Calibri" pitchFamily="34" charset="0"/>
                        </a:rPr>
                        <a:t>&amp; </a:t>
                      </a:r>
                      <a:r>
                        <a:rPr lang="en-US" sz="1600" b="0" dirty="0" smtClean="0">
                          <a:solidFill>
                            <a:schemeClr val="tx1"/>
                          </a:solidFill>
                          <a:effectLst/>
                          <a:latin typeface="Calibri" pitchFamily="34" charset="0"/>
                          <a:ea typeface="Calibri"/>
                          <a:cs typeface="Calibri" pitchFamily="34" charset="0"/>
                        </a:rPr>
                        <a:t>Ref.</a:t>
                      </a:r>
                      <a:r>
                        <a:rPr lang="en-US" sz="1600" b="0" baseline="0" dirty="0" smtClean="0">
                          <a:solidFill>
                            <a:schemeClr val="tx1"/>
                          </a:solidFill>
                          <a:effectLst/>
                          <a:latin typeface="Calibri" pitchFamily="34" charset="0"/>
                          <a:ea typeface="Calibri"/>
                          <a:cs typeface="Calibri" pitchFamily="34" charset="0"/>
                        </a:rPr>
                        <a:t> </a:t>
                      </a:r>
                      <a:r>
                        <a:rPr lang="en-US" sz="1600" b="0" dirty="0" smtClean="0">
                          <a:solidFill>
                            <a:schemeClr val="tx1"/>
                          </a:solidFill>
                          <a:effectLst/>
                          <a:latin typeface="Calibri" pitchFamily="34" charset="0"/>
                          <a:ea typeface="Calibri"/>
                          <a:cs typeface="Calibri" pitchFamily="34" charset="0"/>
                        </a:rPr>
                        <a:t>Manual</a:t>
                      </a:r>
                      <a:r>
                        <a:rPr lang="en-US" sz="1600" b="0" dirty="0">
                          <a:solidFill>
                            <a:schemeClr val="tx1"/>
                          </a:solidFill>
                          <a:effectLst/>
                          <a:latin typeface="Calibri" pitchFamily="34" charset="0"/>
                          <a:ea typeface="Calibri"/>
                          <a:cs typeface="Calibri" pitchFamily="34" charset="0"/>
                        </a:rPr>
                        <a:t>: $</a:t>
                      </a:r>
                      <a:r>
                        <a:rPr lang="en-US" sz="1600" b="0" dirty="0" smtClean="0">
                          <a:solidFill>
                            <a:schemeClr val="tx1"/>
                          </a:solidFill>
                          <a:effectLst/>
                          <a:latin typeface="Calibri" pitchFamily="34" charset="0"/>
                          <a:ea typeface="Calibri"/>
                          <a:cs typeface="Calibri" pitchFamily="34" charset="0"/>
                        </a:rPr>
                        <a:t>59.95</a:t>
                      </a:r>
                      <a:endParaRPr lang="en-US" sz="1600" b="0" dirty="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a:lnSpc>
                          <a:spcPct val="100000"/>
                        </a:lnSpc>
                        <a:spcBef>
                          <a:spcPts val="0"/>
                        </a:spcBef>
                        <a:spcAft>
                          <a:spcPts val="0"/>
                        </a:spcAft>
                      </a:pPr>
                      <a:r>
                        <a:rPr lang="en-US" sz="1600" i="1" kern="1200" dirty="0" smtClean="0">
                          <a:solidFill>
                            <a:schemeClr val="tx1"/>
                          </a:solidFill>
                          <a:effectLst/>
                          <a:latin typeface="Calibri" pitchFamily="34" charset="0"/>
                          <a:ea typeface="+mn-ea"/>
                          <a:cs typeface="Calibri" pitchFamily="34" charset="0"/>
                        </a:rPr>
                        <a:t>English &amp; Spanish</a:t>
                      </a:r>
                      <a:endParaRPr lang="en-US" sz="1600" i="1" dirty="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815">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600" dirty="0" smtClean="0">
                          <a:solidFill>
                            <a:schemeClr val="tx1"/>
                          </a:solidFill>
                          <a:effectLst/>
                          <a:latin typeface="Calibri" pitchFamily="34" charset="0"/>
                          <a:ea typeface="Calibri"/>
                          <a:cs typeface="Calibri" pitchFamily="34" charset="0"/>
                        </a:rPr>
                        <a:t>HELP® Strands Booklet: $3.25 each</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270194">
                <a:tc rowSpan="2">
                  <a:txBody>
                    <a:bodyPr/>
                    <a:lstStyle/>
                    <a:p>
                      <a:r>
                        <a:rPr lang="en-US" sz="1600" b="1" kern="1200" dirty="0" smtClean="0">
                          <a:solidFill>
                            <a:schemeClr val="dk1"/>
                          </a:solidFill>
                          <a:effectLst/>
                          <a:latin typeface="Calibri" pitchFamily="34" charset="0"/>
                          <a:ea typeface="+mn-ea"/>
                          <a:cs typeface="Calibri" pitchFamily="34" charset="0"/>
                        </a:rPr>
                        <a:t>HELP…at Home (0-3)</a:t>
                      </a:r>
                    </a:p>
                    <a:p>
                      <a:r>
                        <a:rPr lang="en-US" sz="1600" u="none" kern="1200" dirty="0" smtClean="0">
                          <a:solidFill>
                            <a:schemeClr val="dk1"/>
                          </a:solidFill>
                          <a:effectLst/>
                          <a:latin typeface="Calibri" pitchFamily="34" charset="0"/>
                          <a:ea typeface="+mn-ea"/>
                          <a:cs typeface="Calibri" pitchFamily="34" charset="0"/>
                        </a:rPr>
                        <a:t>www.vort.com</a:t>
                      </a:r>
                      <a:endParaRPr lang="en-US" sz="1600" u="none" dirty="0">
                        <a:solidFill>
                          <a:schemeClr val="tx1"/>
                        </a:solidFill>
                        <a:effectLst/>
                        <a:latin typeface="Calibri" pitchFamily="34" charset="0"/>
                        <a:ea typeface="Calibri"/>
                        <a:cs typeface="Calibri"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a:lnSpc>
                          <a:spcPct val="100000"/>
                        </a:lnSpc>
                        <a:spcBef>
                          <a:spcPts val="0"/>
                        </a:spcBef>
                        <a:spcAft>
                          <a:spcPts val="0"/>
                        </a:spcAft>
                        <a:buFont typeface="Wingdings" pitchFamily="2" charset="2"/>
                        <a:buNone/>
                      </a:pPr>
                      <a:r>
                        <a:rPr lang="en-US" sz="1600" b="0" dirty="0" smtClean="0">
                          <a:solidFill>
                            <a:schemeClr val="tx1"/>
                          </a:solidFill>
                          <a:effectLst/>
                          <a:latin typeface="Calibri"/>
                          <a:ea typeface="Calibri"/>
                          <a:cs typeface="Times New Roman"/>
                        </a:rPr>
                        <a:t>2</a:t>
                      </a:r>
                      <a:r>
                        <a:rPr lang="en-US" sz="1600" b="0" baseline="30000" dirty="0" smtClean="0">
                          <a:solidFill>
                            <a:schemeClr val="tx1"/>
                          </a:solidFill>
                          <a:effectLst/>
                          <a:latin typeface="Calibri"/>
                          <a:ea typeface="Calibri"/>
                          <a:cs typeface="Times New Roman"/>
                        </a:rPr>
                        <a:t>nd</a:t>
                      </a:r>
                      <a:r>
                        <a:rPr lang="en-US" sz="1600" b="0" baseline="0" dirty="0" smtClean="0">
                          <a:solidFill>
                            <a:schemeClr val="tx1"/>
                          </a:solidFill>
                          <a:effectLst/>
                          <a:latin typeface="Calibri"/>
                          <a:ea typeface="Calibri"/>
                          <a:cs typeface="Times New Roman"/>
                        </a:rPr>
                        <a:t> </a:t>
                      </a:r>
                      <a:r>
                        <a:rPr lang="en-US" sz="1600" b="0" dirty="0" smtClean="0">
                          <a:solidFill>
                            <a:schemeClr val="tx1"/>
                          </a:solidFill>
                          <a:effectLst/>
                          <a:latin typeface="Calibri"/>
                          <a:ea typeface="Calibri"/>
                          <a:cs typeface="Times New Roman"/>
                        </a:rPr>
                        <a:t>Edition </a:t>
                      </a:r>
                      <a:r>
                        <a:rPr lang="en-US" sz="1600" b="0" dirty="0">
                          <a:solidFill>
                            <a:schemeClr val="tx1"/>
                          </a:solidFill>
                          <a:effectLst/>
                          <a:latin typeface="Calibri"/>
                          <a:ea typeface="Calibri"/>
                          <a:cs typeface="Times New Roman"/>
                        </a:rPr>
                        <a:t>English – 556 pages: $</a:t>
                      </a:r>
                      <a:r>
                        <a:rPr lang="en-US" sz="1600" b="0" dirty="0" smtClean="0">
                          <a:solidFill>
                            <a:schemeClr val="tx1"/>
                          </a:solidFill>
                          <a:effectLst/>
                          <a:latin typeface="Calibri"/>
                          <a:ea typeface="Calibri"/>
                          <a:cs typeface="Times New Roman"/>
                        </a:rPr>
                        <a:t>89.95</a:t>
                      </a:r>
                      <a:endParaRPr lang="en-US" sz="1600" b="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a:lnSpc>
                          <a:spcPct val="100000"/>
                        </a:lnSpc>
                        <a:spcBef>
                          <a:spcPts val="0"/>
                        </a:spcBef>
                        <a:spcAft>
                          <a:spcPts val="0"/>
                        </a:spcAft>
                      </a:pPr>
                      <a:r>
                        <a:rPr lang="en-US" sz="1600" b="0" i="1" kern="1200" dirty="0" smtClean="0">
                          <a:solidFill>
                            <a:schemeClr val="dk1"/>
                          </a:solidFill>
                          <a:effectLst/>
                          <a:latin typeface="Calibri" pitchFamily="34" charset="0"/>
                          <a:ea typeface="+mn-ea"/>
                          <a:cs typeface="Calibri" pitchFamily="34" charset="0"/>
                        </a:rPr>
                        <a:t>English &amp; Spanish</a:t>
                      </a:r>
                      <a:endParaRPr lang="en-US" sz="1600" b="0" i="1" dirty="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50757">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600" dirty="0" smtClean="0">
                          <a:solidFill>
                            <a:schemeClr val="tx1"/>
                          </a:solidFill>
                          <a:effectLst/>
                          <a:latin typeface="Calibri"/>
                          <a:ea typeface="Calibri"/>
                          <a:cs typeface="Times New Roman"/>
                        </a:rPr>
                        <a:t>1</a:t>
                      </a:r>
                      <a:r>
                        <a:rPr lang="en-US" sz="1600" baseline="30000" dirty="0" smtClean="0">
                          <a:solidFill>
                            <a:schemeClr val="tx1"/>
                          </a:solidFill>
                          <a:effectLst/>
                          <a:latin typeface="Calibri"/>
                          <a:ea typeface="Calibri"/>
                          <a:cs typeface="Times New Roman"/>
                        </a:rPr>
                        <a:t>st</a:t>
                      </a:r>
                      <a:r>
                        <a:rPr lang="en-US" sz="1600" dirty="0" smtClean="0">
                          <a:solidFill>
                            <a:schemeClr val="tx1"/>
                          </a:solidFill>
                          <a:effectLst/>
                          <a:latin typeface="Calibri"/>
                          <a:ea typeface="Calibri"/>
                          <a:cs typeface="Times New Roman"/>
                        </a:rPr>
                        <a:t> Edition Spanish – 160 pages (covers only 140 key skills of 685 HELP 0-3 skills: $49.95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500504">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dk1"/>
                          </a:solidFill>
                          <a:effectLst/>
                          <a:latin typeface="Calibri" pitchFamily="34" charset="0"/>
                          <a:ea typeface="+mn-ea"/>
                          <a:cs typeface="Calibri" pitchFamily="34" charset="0"/>
                        </a:rPr>
                        <a:t>Understanding My Signals (UMS)</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u="none" kern="1200" dirty="0" smtClean="0">
                          <a:solidFill>
                            <a:schemeClr val="dk1"/>
                          </a:solidFill>
                          <a:effectLst/>
                          <a:latin typeface="Calibri" pitchFamily="34" charset="0"/>
                          <a:ea typeface="+mn-ea"/>
                          <a:cs typeface="Calibri" pitchFamily="34" charset="0"/>
                        </a:rPr>
                        <a:t>www.vort.com</a:t>
                      </a: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a:lnSpc>
                          <a:spcPct val="100000"/>
                        </a:lnSpc>
                        <a:spcBef>
                          <a:spcPts val="0"/>
                        </a:spcBef>
                        <a:spcAft>
                          <a:spcPts val="0"/>
                        </a:spcAft>
                        <a:buFont typeface="Wingdings" pitchFamily="2" charset="2"/>
                        <a:buNone/>
                      </a:pPr>
                      <a:r>
                        <a:rPr lang="en-US" sz="1600" kern="1200" dirty="0" smtClean="0">
                          <a:solidFill>
                            <a:schemeClr val="dk1"/>
                          </a:solidFill>
                          <a:effectLst/>
                          <a:latin typeface="Calibri" pitchFamily="34" charset="0"/>
                          <a:ea typeface="+mn-ea"/>
                          <a:cs typeface="Calibri" pitchFamily="34" charset="0"/>
                        </a:rPr>
                        <a:t>Parent booklet &amp; User’s Guide: $3.95/each</a:t>
                      </a:r>
                      <a:endParaRPr lang="en-US" sz="1600" dirty="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a:lnSpc>
                          <a:spcPct val="100000"/>
                        </a:lnSpc>
                        <a:spcBef>
                          <a:spcPts val="0"/>
                        </a:spcBef>
                        <a:spcAft>
                          <a:spcPts val="0"/>
                        </a:spcAft>
                      </a:pPr>
                      <a:r>
                        <a:rPr lang="en-US" sz="1600" i="1" kern="1200" dirty="0" smtClean="0">
                          <a:solidFill>
                            <a:schemeClr val="dk1"/>
                          </a:solidFill>
                          <a:effectLst/>
                          <a:latin typeface="Calibri" pitchFamily="34" charset="0"/>
                          <a:ea typeface="+mn-ea"/>
                          <a:cs typeface="Calibri" pitchFamily="34" charset="0"/>
                        </a:rPr>
                        <a:t>English &amp; Spanish</a:t>
                      </a:r>
                      <a:endParaRPr lang="en-US" sz="1600" dirty="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0504">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600" kern="1200" dirty="0" err="1" smtClean="0">
                          <a:solidFill>
                            <a:schemeClr val="dk1"/>
                          </a:solidFill>
                          <a:effectLst/>
                          <a:latin typeface="Calibri" pitchFamily="34" charset="0"/>
                          <a:ea typeface="+mn-ea"/>
                          <a:cs typeface="Calibri" pitchFamily="34" charset="0"/>
                        </a:rPr>
                        <a:t>Pkg</a:t>
                      </a:r>
                      <a:r>
                        <a:rPr lang="en-US" sz="1600" kern="1200" dirty="0" smtClean="0">
                          <a:solidFill>
                            <a:schemeClr val="dk1"/>
                          </a:solidFill>
                          <a:effectLst/>
                          <a:latin typeface="Calibri" pitchFamily="34" charset="0"/>
                          <a:ea typeface="+mn-ea"/>
                          <a:cs typeface="Calibri" pitchFamily="34" charset="0"/>
                        </a:rPr>
                        <a:t> of 20 booklets</a:t>
                      </a:r>
                      <a:r>
                        <a:rPr lang="en-US" sz="1600" kern="1200" baseline="0" dirty="0" smtClean="0">
                          <a:solidFill>
                            <a:schemeClr val="dk1"/>
                          </a:solidFill>
                          <a:effectLst/>
                          <a:latin typeface="Calibri" pitchFamily="34" charset="0"/>
                          <a:ea typeface="+mn-ea"/>
                          <a:cs typeface="Calibri" pitchFamily="34" charset="0"/>
                        </a:rPr>
                        <a:t> w/</a:t>
                      </a:r>
                      <a:r>
                        <a:rPr lang="en-US" sz="1600" kern="1200" dirty="0" smtClean="0">
                          <a:solidFill>
                            <a:schemeClr val="dk1"/>
                          </a:solidFill>
                          <a:effectLst/>
                          <a:latin typeface="Calibri" pitchFamily="34" charset="0"/>
                          <a:ea typeface="+mn-ea"/>
                          <a:cs typeface="Calibri" pitchFamily="34" charset="0"/>
                        </a:rPr>
                        <a:t> User’s Guide: $37.95</a:t>
                      </a:r>
                      <a:endParaRPr lang="en-US" sz="1600" dirty="0" smtClean="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281534">
                <a:tc rowSpan="3">
                  <a:txBody>
                    <a:bodyPr/>
                    <a:lstStyle/>
                    <a:p>
                      <a:r>
                        <a:rPr lang="en-US" sz="1600" b="1" kern="1200" dirty="0" smtClean="0">
                          <a:solidFill>
                            <a:schemeClr val="dk1"/>
                          </a:solidFill>
                          <a:effectLst/>
                          <a:latin typeface="Calibri" pitchFamily="34" charset="0"/>
                          <a:ea typeface="+mn-ea"/>
                          <a:cs typeface="Calibri" pitchFamily="34" charset="0"/>
                        </a:rPr>
                        <a:t>Best Beginnings</a:t>
                      </a:r>
                    </a:p>
                    <a:p>
                      <a:r>
                        <a:rPr lang="en-US" sz="1600" u="none" kern="1200" dirty="0" smtClean="0">
                          <a:solidFill>
                            <a:schemeClr val="dk1"/>
                          </a:solidFill>
                          <a:effectLst/>
                          <a:latin typeface="Calibri" pitchFamily="34" charset="0"/>
                          <a:ea typeface="+mn-ea"/>
                          <a:cs typeface="Calibri" pitchFamily="34" charset="0"/>
                        </a:rPr>
                        <a:t>www.vort.com</a:t>
                      </a:r>
                      <a:endParaRPr lang="en-US" sz="1600" u="none" dirty="0">
                        <a:solidFill>
                          <a:schemeClr val="tx1"/>
                        </a:solidFill>
                        <a:effectLst/>
                        <a:latin typeface="Calibri" pitchFamily="34" charset="0"/>
                        <a:ea typeface="Calibri"/>
                        <a:cs typeface="Calibri"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nSpc>
                          <a:spcPct val="100000"/>
                        </a:lnSpc>
                        <a:spcBef>
                          <a:spcPts val="0"/>
                        </a:spcBef>
                        <a:spcAft>
                          <a:spcPts val="0"/>
                        </a:spcAft>
                        <a:buFont typeface="Wingdings" pitchFamily="2" charset="2"/>
                        <a:buNone/>
                      </a:pPr>
                      <a:r>
                        <a:rPr lang="en-US" sz="1600" dirty="0" smtClean="0">
                          <a:solidFill>
                            <a:schemeClr val="tx1"/>
                          </a:solidFill>
                          <a:effectLst/>
                          <a:latin typeface="Calibri" pitchFamily="34" charset="0"/>
                          <a:ea typeface="Calibri"/>
                          <a:cs typeface="Calibri" pitchFamily="34" charset="0"/>
                        </a:rPr>
                        <a:t>Binder &amp; Chart: $49.95</a:t>
                      </a:r>
                      <a:endParaRPr lang="en-US" sz="1600" dirty="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0" marR="0">
                        <a:lnSpc>
                          <a:spcPct val="100000"/>
                        </a:lnSpc>
                        <a:spcBef>
                          <a:spcPts val="0"/>
                        </a:spcBef>
                        <a:spcAft>
                          <a:spcPts val="0"/>
                        </a:spcAft>
                      </a:pPr>
                      <a:r>
                        <a:rPr lang="en-US" sz="1600" i="1" kern="1200" dirty="0" smtClean="0">
                          <a:solidFill>
                            <a:schemeClr val="dk1"/>
                          </a:solidFill>
                          <a:effectLst/>
                          <a:latin typeface="Calibri" pitchFamily="34" charset="0"/>
                          <a:ea typeface="+mn-ea"/>
                          <a:cs typeface="Calibri" pitchFamily="34" charset="0"/>
                        </a:rPr>
                        <a:t>English</a:t>
                      </a:r>
                      <a:r>
                        <a:rPr lang="en-US" sz="1600" kern="1200" dirty="0" smtClean="0">
                          <a:solidFill>
                            <a:schemeClr val="dk1"/>
                          </a:solidFill>
                          <a:effectLst/>
                          <a:latin typeface="Calibri" pitchFamily="34" charset="0"/>
                          <a:ea typeface="+mn-ea"/>
                          <a:cs typeface="Calibri" pitchFamily="34" charset="0"/>
                        </a:rPr>
                        <a:t> only</a:t>
                      </a:r>
                      <a:endParaRPr lang="en-US" sz="1600" dirty="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0252">
                <a:tc vMerge="1">
                  <a:txBody>
                    <a:bodyPr/>
                    <a:lstStyle/>
                    <a:p>
                      <a:endParaRPr lang="en-US"/>
                    </a:p>
                  </a:txBody>
                  <a:tcPr/>
                </a:tc>
                <a:tc>
                  <a:txBody>
                    <a:bodyPr/>
                    <a:lstStyle/>
                    <a:p>
                      <a:pPr marL="0" marR="0" indent="0">
                        <a:lnSpc>
                          <a:spcPct val="100000"/>
                        </a:lnSpc>
                        <a:spcBef>
                          <a:spcPts val="0"/>
                        </a:spcBef>
                        <a:spcAft>
                          <a:spcPts val="0"/>
                        </a:spcAft>
                        <a:buFont typeface="Wingdings" pitchFamily="2" charset="2"/>
                        <a:buNone/>
                      </a:pPr>
                      <a:r>
                        <a:rPr lang="en-US" sz="1600" kern="1200" dirty="0" smtClean="0">
                          <a:solidFill>
                            <a:schemeClr val="tx1"/>
                          </a:solidFill>
                          <a:effectLst/>
                          <a:latin typeface="Calibri" pitchFamily="34" charset="0"/>
                          <a:ea typeface="+mn-ea"/>
                          <a:cs typeface="Calibri" pitchFamily="34" charset="0"/>
                        </a:rPr>
                        <a:t>Best Beginnings Chart (</a:t>
                      </a:r>
                      <a:r>
                        <a:rPr lang="en-US" sz="1600" kern="1200" dirty="0" err="1" smtClean="0">
                          <a:solidFill>
                            <a:schemeClr val="tx1"/>
                          </a:solidFill>
                          <a:effectLst/>
                          <a:latin typeface="Calibri" pitchFamily="34" charset="0"/>
                          <a:ea typeface="+mn-ea"/>
                          <a:cs typeface="Calibri" pitchFamily="34" charset="0"/>
                        </a:rPr>
                        <a:t>pkg</a:t>
                      </a:r>
                      <a:r>
                        <a:rPr lang="en-US" sz="1600" kern="1200" dirty="0" smtClean="0">
                          <a:solidFill>
                            <a:schemeClr val="tx1"/>
                          </a:solidFill>
                          <a:effectLst/>
                          <a:latin typeface="Calibri" pitchFamily="34" charset="0"/>
                          <a:ea typeface="+mn-ea"/>
                          <a:cs typeface="Calibri" pitchFamily="34" charset="0"/>
                        </a:rPr>
                        <a:t> of 25): $24.95</a:t>
                      </a:r>
                      <a:endParaRPr lang="en-US" sz="1600" dirty="0" smtClean="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r h="500504">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600" kern="1200" dirty="0" smtClean="0">
                          <a:solidFill>
                            <a:schemeClr val="tx1"/>
                          </a:solidFill>
                          <a:effectLst/>
                          <a:latin typeface="Calibri" pitchFamily="34" charset="0"/>
                          <a:ea typeface="+mn-ea"/>
                          <a:cs typeface="Calibri" pitchFamily="34" charset="0"/>
                        </a:rPr>
                        <a:t>Parent Questionnaires (binder of Masters): $39.95</a:t>
                      </a:r>
                      <a:endParaRPr lang="en-US" sz="1600" dirty="0" smtClean="0">
                        <a:solidFill>
                          <a:schemeClr val="tx1"/>
                        </a:solidFill>
                        <a:effectLst/>
                        <a:latin typeface="Calibri" pitchFamily="34" charset="0"/>
                        <a:ea typeface="Calibri"/>
                        <a:cs typeface="Calibri"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r>
            </a:tbl>
          </a:graphicData>
        </a:graphic>
      </p:graphicFrame>
    </p:spTree>
    <p:extLst>
      <p:ext uri="{BB962C8B-B14F-4D97-AF65-F5344CB8AC3E}">
        <p14:creationId xmlns:p14="http://schemas.microsoft.com/office/powerpoint/2010/main" xmlns="" val="649477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smtClean="0">
                <a:solidFill>
                  <a:srgbClr val="00B0F0"/>
                </a:solidFill>
              </a:rPr>
              <a:t>Tasks</a:t>
            </a:r>
          </a:p>
        </p:txBody>
      </p:sp>
      <p:sp>
        <p:nvSpPr>
          <p:cNvPr id="4099" name="Rectangle 3"/>
          <p:cNvSpPr>
            <a:spLocks noGrp="1" noChangeArrowheads="1"/>
          </p:cNvSpPr>
          <p:nvPr>
            <p:ph idx="1"/>
          </p:nvPr>
        </p:nvSpPr>
        <p:spPr/>
        <p:txBody>
          <a:bodyPr/>
          <a:lstStyle/>
          <a:p>
            <a:pPr eaLnBrk="1" hangingPunct="1"/>
            <a:r>
              <a:rPr lang="en-US" dirty="0" smtClean="0"/>
              <a:t>Investigate </a:t>
            </a:r>
            <a:r>
              <a:rPr lang="en-US" b="1" i="1" dirty="0" smtClean="0">
                <a:solidFill>
                  <a:schemeClr val="accent3">
                    <a:lumMod val="50000"/>
                  </a:schemeClr>
                </a:solidFill>
              </a:rPr>
              <a:t>how</a:t>
            </a:r>
            <a:r>
              <a:rPr lang="en-US" dirty="0" smtClean="0"/>
              <a:t> existing and developing information systems can be included in comprehensive developmental screening system</a:t>
            </a:r>
          </a:p>
          <a:p>
            <a:pPr eaLnBrk="1" hangingPunct="1"/>
            <a:r>
              <a:rPr lang="en-US" dirty="0" smtClean="0"/>
              <a:t>Determine </a:t>
            </a:r>
            <a:r>
              <a:rPr lang="en-US" b="1" i="1" dirty="0" smtClean="0">
                <a:solidFill>
                  <a:schemeClr val="accent3">
                    <a:lumMod val="50000"/>
                  </a:schemeClr>
                </a:solidFill>
              </a:rPr>
              <a:t>who</a:t>
            </a:r>
            <a:r>
              <a:rPr lang="en-US" dirty="0" smtClean="0"/>
              <a:t> should have access to an integrated screening information system</a:t>
            </a:r>
          </a:p>
          <a:p>
            <a:pPr eaLnBrk="1" hangingPunct="1"/>
            <a:r>
              <a:rPr lang="en-US" dirty="0" smtClean="0"/>
              <a:t>Determine </a:t>
            </a:r>
            <a:r>
              <a:rPr lang="en-US" b="1" i="1" dirty="0" smtClean="0">
                <a:solidFill>
                  <a:schemeClr val="accent3">
                    <a:lumMod val="50000"/>
                  </a:schemeClr>
                </a:solidFill>
              </a:rPr>
              <a:t>what</a:t>
            </a:r>
            <a:r>
              <a:rPr lang="en-US" dirty="0" smtClean="0"/>
              <a:t> data should be recorded and maintained</a:t>
            </a:r>
          </a:p>
        </p:txBody>
      </p:sp>
    </p:spTree>
    <p:extLst>
      <p:ext uri="{BB962C8B-B14F-4D97-AF65-F5344CB8AC3E}">
        <p14:creationId xmlns:p14="http://schemas.microsoft.com/office/powerpoint/2010/main" xmlns="" val="26100544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2238"/>
            <a:ext cx="7086600" cy="1096962"/>
          </a:xfrm>
        </p:spPr>
        <p:txBody>
          <a:bodyPr/>
          <a:lstStyle/>
          <a:p>
            <a:pPr lvl="0" algn="l"/>
            <a:r>
              <a:rPr lang="en-US" sz="2800" b="1" dirty="0" smtClean="0">
                <a:effectLst/>
                <a:latin typeface="+mj-lt"/>
              </a:rPr>
              <a:t>#2: Preliminary list of</a:t>
            </a:r>
            <a:r>
              <a:rPr lang="en-US" sz="2800" b="1" baseline="0" dirty="0" smtClean="0">
                <a:effectLst/>
                <a:latin typeface="+mj-lt"/>
              </a:rPr>
              <a:t> existing</a:t>
            </a:r>
            <a:r>
              <a:rPr lang="en-US" sz="2800" b="1" dirty="0" smtClean="0">
                <a:effectLst/>
                <a:latin typeface="+mj-lt"/>
              </a:rPr>
              <a:t> local organizations</a:t>
            </a:r>
            <a:r>
              <a:rPr lang="en-US" sz="2800" b="1" baseline="0" dirty="0" smtClean="0">
                <a:effectLst/>
                <a:latin typeface="+mj-lt"/>
              </a:rPr>
              <a:t> </a:t>
            </a:r>
            <a:r>
              <a:rPr lang="en-US" sz="2800" b="1" dirty="0" smtClean="0">
                <a:effectLst/>
                <a:latin typeface="+mj-lt"/>
              </a:rPr>
              <a:t>that may provide services</a:t>
            </a:r>
            <a:endParaRPr lang="en-US" sz="2800" dirty="0">
              <a:latin typeface="+mj-lt"/>
            </a:endParaRPr>
          </a:p>
        </p:txBody>
      </p:sp>
      <p:sp>
        <p:nvSpPr>
          <p:cNvPr id="3" name="Content Placeholder 2"/>
          <p:cNvSpPr>
            <a:spLocks noGrp="1"/>
          </p:cNvSpPr>
          <p:nvPr>
            <p:ph idx="1"/>
          </p:nvPr>
        </p:nvSpPr>
        <p:spPr>
          <a:xfrm>
            <a:off x="457200" y="1219200"/>
            <a:ext cx="8229600" cy="4911725"/>
          </a:xfrm>
        </p:spPr>
        <p:txBody>
          <a:bodyPr/>
          <a:lstStyle/>
          <a:p>
            <a:pPr lvl="0">
              <a:spcBef>
                <a:spcPts val="600"/>
              </a:spcBef>
              <a:buClr>
                <a:srgbClr val="00B0F0"/>
              </a:buClr>
              <a:buFont typeface="Arial" pitchFamily="34" charset="0"/>
              <a:buChar char="•"/>
            </a:pPr>
            <a:r>
              <a:rPr lang="en-US" sz="1800" b="1" dirty="0" smtClean="0">
                <a:effectLst/>
                <a:cs typeface="Calibri" pitchFamily="34" charset="0"/>
              </a:rPr>
              <a:t>L.L. </a:t>
            </a:r>
            <a:r>
              <a:rPr lang="en-US" sz="1800" b="1" dirty="0" err="1" smtClean="0">
                <a:effectLst/>
                <a:cs typeface="Calibri" pitchFamily="34" charset="0"/>
              </a:rPr>
              <a:t>Schendel</a:t>
            </a:r>
            <a:r>
              <a:rPr lang="en-US" sz="1800" b="1" dirty="0" smtClean="0">
                <a:effectLst/>
                <a:cs typeface="Calibri" pitchFamily="34" charset="0"/>
              </a:rPr>
              <a:t> Speech and Hearing Clinic at FSU </a:t>
            </a:r>
            <a:r>
              <a:rPr lang="en-US" sz="1800" dirty="0" smtClean="0">
                <a:effectLst/>
                <a:cs typeface="Calibri" pitchFamily="34" charset="0"/>
              </a:rPr>
              <a:t>(http://commdisorders.cci.fsu.edu/speech-hearing-clinic)</a:t>
            </a:r>
          </a:p>
          <a:p>
            <a:pPr lvl="0">
              <a:spcBef>
                <a:spcPts val="600"/>
              </a:spcBef>
              <a:buClr>
                <a:srgbClr val="00B0F0"/>
              </a:buClr>
              <a:buFont typeface="Arial" pitchFamily="34" charset="0"/>
              <a:buChar char="•"/>
            </a:pPr>
            <a:r>
              <a:rPr lang="en-US" sz="1800" b="1" dirty="0" smtClean="0">
                <a:solidFill>
                  <a:srgbClr val="000000"/>
                </a:solidFill>
                <a:effectLst/>
                <a:latin typeface="+mn-lt"/>
                <a:ea typeface="+mn-ea"/>
                <a:cs typeface="Calibri"/>
              </a:rPr>
              <a:t>PREVENT Program </a:t>
            </a:r>
            <a:r>
              <a:rPr lang="en-US" sz="1800" dirty="0" smtClean="0">
                <a:solidFill>
                  <a:srgbClr val="000000"/>
                </a:solidFill>
                <a:effectLst/>
                <a:latin typeface="+mn-lt"/>
                <a:ea typeface="+mn-ea"/>
                <a:cs typeface="Calibri"/>
              </a:rPr>
              <a:t>(www.jud11.flcourts.org/SCSingle.aspx?pid=26)</a:t>
            </a:r>
          </a:p>
          <a:p>
            <a:pPr lvl="0">
              <a:spcBef>
                <a:spcPts val="600"/>
              </a:spcBef>
              <a:buClr>
                <a:srgbClr val="00B0F0"/>
              </a:buClr>
              <a:buFont typeface="Arial" pitchFamily="34" charset="0"/>
              <a:buChar char="•"/>
            </a:pPr>
            <a:r>
              <a:rPr lang="en-US" sz="1800" b="1" dirty="0" smtClean="0">
                <a:solidFill>
                  <a:srgbClr val="000000"/>
                </a:solidFill>
                <a:effectLst/>
                <a:latin typeface="+mn-lt"/>
                <a:ea typeface="+mn-ea"/>
                <a:cs typeface="Calibri"/>
              </a:rPr>
              <a:t>Local Early</a:t>
            </a:r>
            <a:r>
              <a:rPr lang="en-US" sz="1800" b="1" dirty="0">
                <a:solidFill>
                  <a:srgbClr val="000000"/>
                </a:solidFill>
                <a:cs typeface="Calibri"/>
              </a:rPr>
              <a:t> Learning Coalitions </a:t>
            </a:r>
            <a:r>
              <a:rPr lang="en-US" sz="1800" b="1" dirty="0" smtClean="0">
                <a:solidFill>
                  <a:srgbClr val="000000"/>
                </a:solidFill>
                <a:cs typeface="Calibri"/>
              </a:rPr>
              <a:t>(</a:t>
            </a:r>
            <a:r>
              <a:rPr lang="en-US" sz="1800" dirty="0" smtClean="0">
                <a:solidFill>
                  <a:srgbClr val="000000"/>
                </a:solidFill>
                <a:cs typeface="Calibri"/>
              </a:rPr>
              <a:t>http</a:t>
            </a:r>
            <a:r>
              <a:rPr lang="en-US" sz="1800" dirty="0">
                <a:solidFill>
                  <a:srgbClr val="000000"/>
                </a:solidFill>
                <a:cs typeface="Calibri"/>
              </a:rPr>
              <a:t>://spe.schoolreadiness.org/pe</a:t>
            </a:r>
            <a:r>
              <a:rPr lang="en-US" sz="1800" dirty="0" smtClean="0">
                <a:solidFill>
                  <a:srgbClr val="000000"/>
                </a:solidFill>
                <a:cs typeface="Calibri"/>
              </a:rPr>
              <a:t>/)</a:t>
            </a:r>
            <a:endParaRPr lang="en-US" sz="1800" dirty="0" smtClean="0">
              <a:solidFill>
                <a:srgbClr val="000000"/>
              </a:solidFill>
              <a:effectLst/>
              <a:cs typeface="Calibri"/>
            </a:endParaRPr>
          </a:p>
          <a:p>
            <a:pPr lvl="0">
              <a:spcBef>
                <a:spcPts val="600"/>
              </a:spcBef>
              <a:buClr>
                <a:srgbClr val="00B0F0"/>
              </a:buClr>
              <a:buFont typeface="Arial" pitchFamily="34" charset="0"/>
              <a:buChar char="•"/>
            </a:pPr>
            <a:r>
              <a:rPr lang="en-US" sz="1800" b="1" dirty="0" smtClean="0">
                <a:effectLst/>
                <a:cs typeface="Calibri" pitchFamily="34" charset="0"/>
              </a:rPr>
              <a:t>Florida State University First Words Project </a:t>
            </a:r>
            <a:r>
              <a:rPr lang="en-US" sz="1800" dirty="0" smtClean="0">
                <a:effectLst/>
                <a:cs typeface="Calibri" pitchFamily="34" charset="0"/>
              </a:rPr>
              <a:t>(http://firstwords.fsu.edu) </a:t>
            </a:r>
          </a:p>
          <a:p>
            <a:pPr lvl="0">
              <a:spcBef>
                <a:spcPts val="600"/>
              </a:spcBef>
              <a:buClr>
                <a:srgbClr val="00B0F0"/>
              </a:buClr>
              <a:buFont typeface="Arial" pitchFamily="34" charset="0"/>
              <a:buChar char="•"/>
            </a:pPr>
            <a:r>
              <a:rPr lang="en-US" sz="1800" b="1" dirty="0" smtClean="0">
                <a:effectLst/>
                <a:cs typeface="Calibri" pitchFamily="34" charset="0"/>
              </a:rPr>
              <a:t>Mailman Center for Child Development, University of Miami</a:t>
            </a:r>
            <a:r>
              <a:rPr lang="en-US" sz="1800" dirty="0" smtClean="0">
                <a:effectLst/>
                <a:cs typeface="Calibri" pitchFamily="34" charset="0"/>
              </a:rPr>
              <a:t>:</a:t>
            </a:r>
          </a:p>
          <a:p>
            <a:pPr lvl="1">
              <a:spcBef>
                <a:spcPts val="0"/>
              </a:spcBef>
              <a:buClr>
                <a:srgbClr val="00B0F0"/>
              </a:buClr>
              <a:buFont typeface="Arial" pitchFamily="34" charset="0"/>
              <a:buChar char="•"/>
            </a:pPr>
            <a:r>
              <a:rPr lang="en-US" sz="1600" b="1" dirty="0" smtClean="0">
                <a:effectLst/>
                <a:cs typeface="Calibri" pitchFamily="34" charset="0"/>
              </a:rPr>
              <a:t>Building Babies’ Brains </a:t>
            </a:r>
            <a:r>
              <a:rPr lang="en-US" sz="1600" dirty="0" smtClean="0">
                <a:effectLst/>
                <a:cs typeface="Calibri" pitchFamily="34" charset="0"/>
              </a:rPr>
              <a:t>(http://pediatrics.med.miami.edu/debbie-school/training/continuing-education/) </a:t>
            </a:r>
          </a:p>
          <a:p>
            <a:pPr lvl="1">
              <a:spcBef>
                <a:spcPts val="0"/>
              </a:spcBef>
              <a:buClr>
                <a:srgbClr val="00B0F0"/>
              </a:buClr>
              <a:buFont typeface="Arial" pitchFamily="34" charset="0"/>
              <a:buChar char="•"/>
            </a:pPr>
            <a:r>
              <a:rPr lang="en-US" sz="1600" b="1" dirty="0" smtClean="0">
                <a:effectLst/>
                <a:cs typeface="Calibri" pitchFamily="34" charset="0"/>
              </a:rPr>
              <a:t>Debbie Institute </a:t>
            </a:r>
            <a:r>
              <a:rPr lang="en-US" sz="1600" dirty="0" smtClean="0">
                <a:effectLst/>
                <a:cs typeface="Calibri" pitchFamily="34" charset="0"/>
              </a:rPr>
              <a:t>(http://pediatrics.med.miami.edu/debbie-school)</a:t>
            </a:r>
          </a:p>
          <a:p>
            <a:pPr lvl="1">
              <a:spcBef>
                <a:spcPts val="0"/>
              </a:spcBef>
              <a:buClr>
                <a:srgbClr val="00B0F0"/>
              </a:buClr>
              <a:buFont typeface="Arial" pitchFamily="34" charset="0"/>
              <a:buChar char="•"/>
            </a:pPr>
            <a:r>
              <a:rPr lang="en-US" sz="1600" b="1" dirty="0" smtClean="0">
                <a:effectLst/>
                <a:cs typeface="Calibri" pitchFamily="34" charset="0"/>
              </a:rPr>
              <a:t>Interdisciplinary Screening Program </a:t>
            </a:r>
            <a:r>
              <a:rPr lang="en-US" sz="1600" dirty="0" smtClean="0">
                <a:effectLst/>
                <a:cs typeface="Calibri" pitchFamily="34" charset="0"/>
              </a:rPr>
              <a:t>(</a:t>
            </a:r>
            <a:r>
              <a:rPr lang="en-US" sz="1600" u="sng" dirty="0" smtClean="0">
                <a:effectLst/>
                <a:cs typeface="Calibri" pitchFamily="34" charset="0"/>
              </a:rPr>
              <a:t>http://pediatrics.med.miami.edu/mailman-center/clinical-services/ideas</a:t>
            </a:r>
            <a:r>
              <a:rPr lang="en-US" sz="1600" dirty="0" smtClean="0">
                <a:effectLst/>
                <a:cs typeface="Calibri" pitchFamily="34" charset="0"/>
              </a:rPr>
              <a:t>)</a:t>
            </a:r>
          </a:p>
          <a:p>
            <a:pPr lvl="1">
              <a:spcBef>
                <a:spcPts val="0"/>
              </a:spcBef>
              <a:buClr>
                <a:srgbClr val="00B0F0"/>
              </a:buClr>
              <a:buFont typeface="Arial" pitchFamily="34" charset="0"/>
              <a:buChar char="•"/>
            </a:pPr>
            <a:r>
              <a:rPr lang="en-US" sz="1600" b="1" dirty="0" smtClean="0">
                <a:cs typeface="Calibri" pitchFamily="34" charset="0"/>
              </a:rPr>
              <a:t>Early Discovery Service Project </a:t>
            </a:r>
            <a:r>
              <a:rPr lang="en-US" sz="1600" dirty="0" smtClean="0">
                <a:cs typeface="Calibri" pitchFamily="34" charset="0"/>
              </a:rPr>
              <a:t>(http://pediatrics.med.miami.edu/mailman-center/research/demonstration-projects/early-discovery/)</a:t>
            </a:r>
            <a:endParaRPr lang="en-US" sz="1600" dirty="0" smtClean="0">
              <a:effectLst/>
              <a:cs typeface="Calibri" pitchFamily="34" charset="0"/>
            </a:endParaRPr>
          </a:p>
          <a:p>
            <a:pPr lvl="0">
              <a:spcBef>
                <a:spcPts val="600"/>
              </a:spcBef>
              <a:buClr>
                <a:srgbClr val="00B0F0"/>
              </a:buClr>
              <a:buFont typeface="Arial" pitchFamily="34" charset="0"/>
              <a:buChar char="•"/>
            </a:pPr>
            <a:r>
              <a:rPr lang="en-US" sz="1800" b="1" dirty="0" smtClean="0">
                <a:effectLst/>
                <a:cs typeface="Calibri" pitchFamily="34" charset="0"/>
              </a:rPr>
              <a:t>Linda Ray Intervention Center, University of Miami (</a:t>
            </a:r>
            <a:r>
              <a:rPr lang="en-US" sz="1800" dirty="0" smtClean="0">
                <a:effectLst/>
                <a:cs typeface="Calibri" pitchFamily="34" charset="0"/>
              </a:rPr>
              <a:t>www.lindaraycenter.miami.edu)</a:t>
            </a:r>
          </a:p>
          <a:p>
            <a:pPr lvl="0">
              <a:spcBef>
                <a:spcPts val="600"/>
              </a:spcBef>
              <a:buClr>
                <a:srgbClr val="00B0F0"/>
              </a:buClr>
              <a:buFont typeface="Arial" pitchFamily="34" charset="0"/>
              <a:buChar char="•"/>
            </a:pPr>
            <a:r>
              <a:rPr lang="en-US" sz="1800" b="1" dirty="0" smtClean="0">
                <a:effectLst/>
                <a:cs typeface="Calibri" pitchFamily="34" charset="0"/>
              </a:rPr>
              <a:t>Dade County Public Schools Florida First Start </a:t>
            </a:r>
            <a:r>
              <a:rPr lang="en-US" sz="1800" dirty="0" smtClean="0">
                <a:effectLst/>
                <a:cs typeface="Calibri" pitchFamily="34" charset="0"/>
              </a:rPr>
              <a:t>(http://beckham.dadeschools.net/Special%20Programs/even_start.htm) </a:t>
            </a:r>
          </a:p>
        </p:txBody>
      </p:sp>
    </p:spTree>
    <p:extLst>
      <p:ext uri="{BB962C8B-B14F-4D97-AF65-F5344CB8AC3E}">
        <p14:creationId xmlns:p14="http://schemas.microsoft.com/office/powerpoint/2010/main" xmlns="" val="39542045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565"/>
            <a:ext cx="7086600" cy="1096962"/>
          </a:xfrm>
        </p:spPr>
        <p:txBody>
          <a:bodyPr/>
          <a:lstStyle/>
          <a:p>
            <a:pPr algn="l"/>
            <a:r>
              <a:rPr lang="en-US" sz="2400" b="1" dirty="0" smtClean="0">
                <a:latin typeface="+mj-lt"/>
              </a:rPr>
              <a:t>#2: Preliminary list of </a:t>
            </a:r>
            <a:r>
              <a:rPr lang="en-US" sz="2400" b="1" dirty="0">
                <a:latin typeface="+mj-lt"/>
              </a:rPr>
              <a:t>existing local organizations that may provide </a:t>
            </a:r>
            <a:r>
              <a:rPr lang="en-US" sz="2400" b="1" dirty="0" smtClean="0">
                <a:latin typeface="+mj-lt"/>
              </a:rPr>
              <a:t>services (Cont.)</a:t>
            </a:r>
            <a:endParaRPr lang="en-US" sz="2400" b="1" dirty="0">
              <a:latin typeface="+mj-lt"/>
            </a:endParaRPr>
          </a:p>
        </p:txBody>
      </p:sp>
      <p:sp>
        <p:nvSpPr>
          <p:cNvPr id="3" name="Content Placeholder 2"/>
          <p:cNvSpPr>
            <a:spLocks noGrp="1"/>
          </p:cNvSpPr>
          <p:nvPr>
            <p:ph idx="1"/>
          </p:nvPr>
        </p:nvSpPr>
        <p:spPr>
          <a:xfrm>
            <a:off x="457200" y="1066800"/>
            <a:ext cx="8229600" cy="5181600"/>
          </a:xfrm>
        </p:spPr>
        <p:txBody>
          <a:bodyPr/>
          <a:lstStyle/>
          <a:p>
            <a:pPr lvl="0">
              <a:spcBef>
                <a:spcPts val="600"/>
              </a:spcBef>
              <a:buClr>
                <a:srgbClr val="00B0F0"/>
              </a:buClr>
              <a:buFont typeface="Arial" pitchFamily="34" charset="0"/>
              <a:buChar char="•"/>
            </a:pPr>
            <a:r>
              <a:rPr lang="en-US" sz="1800" b="1" dirty="0" smtClean="0">
                <a:effectLst/>
                <a:latin typeface="+mj-lt"/>
                <a:cs typeface="Calibri" pitchFamily="34" charset="0"/>
              </a:rPr>
              <a:t>Easter Seals Florida </a:t>
            </a:r>
            <a:r>
              <a:rPr lang="en-US" sz="1800" dirty="0" smtClean="0">
                <a:effectLst/>
                <a:latin typeface="+mj-lt"/>
                <a:cs typeface="Calibri" pitchFamily="34" charset="0"/>
              </a:rPr>
              <a:t>(</a:t>
            </a:r>
            <a:r>
              <a:rPr lang="en-US" sz="1800" dirty="0" smtClean="0">
                <a:effectLst/>
                <a:latin typeface="+mj-lt"/>
                <a:ea typeface="+mj-ea"/>
                <a:cs typeface="Calibri" pitchFamily="34" charset="0"/>
              </a:rPr>
              <a:t>http://fl.easterseals.com/site/PageServer?pagename=FLDR_early_intervention)</a:t>
            </a:r>
          </a:p>
          <a:p>
            <a:pPr lvl="1">
              <a:spcBef>
                <a:spcPts val="0"/>
              </a:spcBef>
              <a:buClr>
                <a:srgbClr val="00B0F0"/>
              </a:buClr>
              <a:buFont typeface="Arial" pitchFamily="34" charset="0"/>
              <a:buChar char="•"/>
            </a:pPr>
            <a:r>
              <a:rPr lang="en-US" sz="1400" b="1" dirty="0" smtClean="0">
                <a:effectLst/>
                <a:latin typeface="+mj-lt"/>
                <a:cs typeface="Calibri" pitchFamily="34" charset="0"/>
              </a:rPr>
              <a:t>Tampa Bay Early Intervention Center </a:t>
            </a:r>
          </a:p>
          <a:p>
            <a:pPr lvl="1">
              <a:spcBef>
                <a:spcPts val="0"/>
              </a:spcBef>
              <a:buClr>
                <a:srgbClr val="00B0F0"/>
              </a:buClr>
              <a:buFont typeface="Arial" pitchFamily="34" charset="0"/>
              <a:buChar char="•"/>
            </a:pPr>
            <a:r>
              <a:rPr lang="en-US" sz="1400" b="1" dirty="0" smtClean="0">
                <a:effectLst/>
                <a:latin typeface="+mj-lt"/>
                <a:cs typeface="Calibri" pitchFamily="34" charset="0"/>
              </a:rPr>
              <a:t>Home-based Early Intervention in Tampa</a:t>
            </a:r>
          </a:p>
          <a:p>
            <a:pPr lvl="1">
              <a:spcBef>
                <a:spcPts val="0"/>
              </a:spcBef>
              <a:buClr>
                <a:srgbClr val="00B0F0"/>
              </a:buClr>
              <a:buFont typeface="Arial" pitchFamily="34" charset="0"/>
              <a:buChar char="•"/>
            </a:pPr>
            <a:r>
              <a:rPr lang="en-US" sz="1400" b="1" dirty="0" err="1" smtClean="0">
                <a:effectLst/>
                <a:latin typeface="+mj-lt"/>
                <a:cs typeface="Calibri" pitchFamily="34" charset="0"/>
              </a:rPr>
              <a:t>Igoe</a:t>
            </a:r>
            <a:r>
              <a:rPr lang="en-US" sz="1400" b="1" dirty="0" smtClean="0">
                <a:effectLst/>
                <a:latin typeface="+mj-lt"/>
                <a:cs typeface="Calibri" pitchFamily="34" charset="0"/>
              </a:rPr>
              <a:t>-Amar Child Development Center in West Palm Beach</a:t>
            </a:r>
          </a:p>
          <a:p>
            <a:pPr lvl="0">
              <a:spcBef>
                <a:spcPts val="600"/>
              </a:spcBef>
              <a:buClr>
                <a:srgbClr val="00B0F0"/>
              </a:buClr>
              <a:buFont typeface="Arial" pitchFamily="34" charset="0"/>
              <a:buChar char="•"/>
            </a:pPr>
            <a:r>
              <a:rPr lang="en-US" sz="1800" b="1" dirty="0" smtClean="0">
                <a:effectLst/>
                <a:latin typeface="+mj-lt"/>
                <a:cs typeface="Calibri" pitchFamily="34" charset="0"/>
              </a:rPr>
              <a:t>Pinellas County ARC </a:t>
            </a:r>
            <a:r>
              <a:rPr lang="en-US" sz="1800" dirty="0" smtClean="0">
                <a:effectLst/>
                <a:latin typeface="+mj-lt"/>
                <a:cs typeface="Calibri" pitchFamily="34" charset="0"/>
              </a:rPr>
              <a:t>(</a:t>
            </a:r>
            <a:r>
              <a:rPr lang="en-US" sz="1800" dirty="0" smtClean="0">
                <a:effectLst/>
                <a:latin typeface="+mj-lt"/>
                <a:ea typeface="+mj-ea"/>
                <a:cs typeface="Calibri" pitchFamily="34" charset="0"/>
              </a:rPr>
              <a:t>www.parc-fl.org)</a:t>
            </a:r>
          </a:p>
          <a:p>
            <a:pPr lvl="1">
              <a:spcBef>
                <a:spcPts val="0"/>
              </a:spcBef>
              <a:buClr>
                <a:srgbClr val="00B0F0"/>
              </a:buClr>
              <a:buFont typeface="Arial" pitchFamily="34" charset="0"/>
              <a:buChar char="•"/>
            </a:pPr>
            <a:r>
              <a:rPr lang="en-US" sz="1400" b="1" dirty="0" smtClean="0">
                <a:effectLst/>
                <a:latin typeface="+mj-lt"/>
                <a:cs typeface="Calibri" pitchFamily="34" charset="0"/>
              </a:rPr>
              <a:t>Family Focus </a:t>
            </a:r>
            <a:r>
              <a:rPr lang="en-US" sz="1400" dirty="0" smtClean="0">
                <a:effectLst/>
                <a:latin typeface="+mj-lt"/>
                <a:cs typeface="Calibri" pitchFamily="34" charset="0"/>
              </a:rPr>
              <a:t>– Free Screening Services</a:t>
            </a:r>
          </a:p>
          <a:p>
            <a:pPr lvl="1">
              <a:spcBef>
                <a:spcPts val="0"/>
              </a:spcBef>
              <a:buClr>
                <a:srgbClr val="00B0F0"/>
              </a:buClr>
              <a:buFont typeface="Arial" pitchFamily="34" charset="0"/>
              <a:buChar char="•"/>
            </a:pPr>
            <a:r>
              <a:rPr lang="en-US" sz="1400" b="1" dirty="0" smtClean="0">
                <a:effectLst/>
                <a:latin typeface="+mj-lt"/>
                <a:cs typeface="Calibri" pitchFamily="34" charset="0"/>
              </a:rPr>
              <a:t>Margaret E. </a:t>
            </a:r>
            <a:r>
              <a:rPr lang="en-US" sz="1400" b="1" dirty="0" err="1" smtClean="0">
                <a:effectLst/>
                <a:latin typeface="+mj-lt"/>
                <a:cs typeface="Calibri" pitchFamily="34" charset="0"/>
              </a:rPr>
              <a:t>Dickins</a:t>
            </a:r>
            <a:r>
              <a:rPr lang="en-US" sz="1400" b="1" dirty="0" smtClean="0">
                <a:effectLst/>
                <a:latin typeface="+mj-lt"/>
                <a:cs typeface="Calibri" pitchFamily="34" charset="0"/>
              </a:rPr>
              <a:t> Children’s Technology and Multi-Sensory Room Center</a:t>
            </a:r>
          </a:p>
          <a:p>
            <a:pPr lvl="1">
              <a:spcBef>
                <a:spcPts val="0"/>
              </a:spcBef>
              <a:buClr>
                <a:srgbClr val="00B0F0"/>
              </a:buClr>
              <a:buFont typeface="Arial" pitchFamily="34" charset="0"/>
              <a:buChar char="•"/>
            </a:pPr>
            <a:r>
              <a:rPr lang="en-US" sz="1400" b="1" dirty="0" smtClean="0">
                <a:effectLst/>
                <a:latin typeface="+mj-lt"/>
                <a:cs typeface="Calibri" pitchFamily="34" charset="0"/>
              </a:rPr>
              <a:t>Discovery Learning Center</a:t>
            </a:r>
          </a:p>
          <a:p>
            <a:pPr lvl="0">
              <a:spcBef>
                <a:spcPts val="600"/>
              </a:spcBef>
              <a:buClr>
                <a:srgbClr val="00B0F0"/>
              </a:buClr>
              <a:buFont typeface="Arial" pitchFamily="34" charset="0"/>
              <a:buChar char="•"/>
            </a:pPr>
            <a:r>
              <a:rPr lang="en-US" sz="1800" b="1" dirty="0" smtClean="0">
                <a:effectLst/>
                <a:latin typeface="+mj-lt"/>
                <a:cs typeface="Calibri" pitchFamily="34" charset="0"/>
              </a:rPr>
              <a:t>Florida Children’s Services Council </a:t>
            </a:r>
            <a:r>
              <a:rPr lang="en-US" sz="1800" dirty="0" smtClean="0">
                <a:effectLst/>
                <a:latin typeface="+mj-lt"/>
                <a:cs typeface="Calibri" pitchFamily="34" charset="0"/>
              </a:rPr>
              <a:t>(</a:t>
            </a:r>
            <a:r>
              <a:rPr lang="en-US" sz="1800" dirty="0" smtClean="0">
                <a:effectLst/>
                <a:latin typeface="+mj-lt"/>
                <a:ea typeface="+mj-ea"/>
                <a:cs typeface="Calibri" pitchFamily="34" charset="0"/>
              </a:rPr>
              <a:t>www.floridacsc.org)</a:t>
            </a:r>
          </a:p>
          <a:p>
            <a:pPr lvl="1">
              <a:spcBef>
                <a:spcPts val="0"/>
              </a:spcBef>
              <a:buClr>
                <a:srgbClr val="00B0F0"/>
              </a:buClr>
              <a:buFont typeface="Arial" pitchFamily="34" charset="0"/>
              <a:buChar char="•"/>
            </a:pPr>
            <a:r>
              <a:rPr lang="en-US" sz="1400" b="1" dirty="0" smtClean="0">
                <a:effectLst/>
                <a:latin typeface="+mj-lt"/>
                <a:cs typeface="Calibri" pitchFamily="34" charset="0"/>
              </a:rPr>
              <a:t>CSC of Broward County</a:t>
            </a:r>
          </a:p>
          <a:p>
            <a:pPr lvl="1">
              <a:spcBef>
                <a:spcPts val="0"/>
              </a:spcBef>
              <a:buClr>
                <a:srgbClr val="00B0F0"/>
              </a:buClr>
              <a:buFont typeface="Arial" pitchFamily="34" charset="0"/>
              <a:buChar char="•"/>
            </a:pPr>
            <a:r>
              <a:rPr lang="en-US" sz="1400" b="1" dirty="0" smtClean="0">
                <a:effectLst/>
                <a:latin typeface="+mj-lt"/>
                <a:cs typeface="Calibri" pitchFamily="34" charset="0"/>
              </a:rPr>
              <a:t>Children’s Board of Hillsborough County</a:t>
            </a:r>
          </a:p>
          <a:p>
            <a:pPr lvl="1">
              <a:spcBef>
                <a:spcPts val="0"/>
              </a:spcBef>
              <a:buClr>
                <a:srgbClr val="00B0F0"/>
              </a:buClr>
              <a:buFont typeface="Arial" pitchFamily="34" charset="0"/>
              <a:buChar char="•"/>
            </a:pPr>
            <a:r>
              <a:rPr lang="en-US" sz="1400" b="1" dirty="0" smtClean="0">
                <a:effectLst/>
                <a:latin typeface="+mj-lt"/>
                <a:cs typeface="Calibri" pitchFamily="34" charset="0"/>
              </a:rPr>
              <a:t>Jacksonville Children’s Commission</a:t>
            </a:r>
          </a:p>
          <a:p>
            <a:pPr lvl="1">
              <a:spcBef>
                <a:spcPts val="0"/>
              </a:spcBef>
              <a:buClr>
                <a:srgbClr val="00B0F0"/>
              </a:buClr>
              <a:buFont typeface="Arial" pitchFamily="34" charset="0"/>
              <a:buChar char="•"/>
            </a:pPr>
            <a:r>
              <a:rPr lang="en-US" sz="1400" b="1" dirty="0" smtClean="0">
                <a:effectLst/>
                <a:latin typeface="+mj-lt"/>
                <a:cs typeface="Calibri" pitchFamily="34" charset="0"/>
              </a:rPr>
              <a:t>CSC of Martin County</a:t>
            </a:r>
          </a:p>
          <a:p>
            <a:pPr lvl="1">
              <a:spcBef>
                <a:spcPts val="0"/>
              </a:spcBef>
              <a:buClr>
                <a:srgbClr val="00B0F0"/>
              </a:buClr>
              <a:buFont typeface="Arial" pitchFamily="34" charset="0"/>
              <a:buChar char="•"/>
            </a:pPr>
            <a:r>
              <a:rPr lang="en-US" sz="1400" b="1" dirty="0" smtClean="0">
                <a:effectLst/>
                <a:latin typeface="+mj-lt"/>
                <a:cs typeface="Calibri" pitchFamily="34" charset="0"/>
              </a:rPr>
              <a:t>The Children’s Trust of Miami-Dade</a:t>
            </a:r>
          </a:p>
          <a:p>
            <a:pPr lvl="1">
              <a:spcBef>
                <a:spcPts val="0"/>
              </a:spcBef>
              <a:buClr>
                <a:srgbClr val="00B0F0"/>
              </a:buClr>
              <a:buFont typeface="Arial" pitchFamily="34" charset="0"/>
              <a:buChar char="•"/>
            </a:pPr>
            <a:r>
              <a:rPr lang="en-US" sz="1400" b="1" dirty="0" smtClean="0">
                <a:effectLst/>
                <a:latin typeface="+mj-lt"/>
                <a:cs typeface="Calibri" pitchFamily="34" charset="0"/>
              </a:rPr>
              <a:t>CSC of Palm Beach County</a:t>
            </a:r>
          </a:p>
          <a:p>
            <a:pPr lvl="1">
              <a:spcBef>
                <a:spcPts val="0"/>
              </a:spcBef>
              <a:buClr>
                <a:srgbClr val="00B0F0"/>
              </a:buClr>
              <a:buFont typeface="Arial" pitchFamily="34" charset="0"/>
              <a:buChar char="•"/>
            </a:pPr>
            <a:r>
              <a:rPr lang="en-US" sz="1400" b="1" dirty="0" smtClean="0">
                <a:effectLst/>
                <a:latin typeface="+mj-lt"/>
                <a:cs typeface="Calibri" pitchFamily="34" charset="0"/>
              </a:rPr>
              <a:t>JWB – CSC of Pinellas county</a:t>
            </a:r>
          </a:p>
          <a:p>
            <a:pPr lvl="1">
              <a:spcBef>
                <a:spcPts val="0"/>
              </a:spcBef>
              <a:buClr>
                <a:srgbClr val="00B0F0"/>
              </a:buClr>
              <a:buFont typeface="Arial" pitchFamily="34" charset="0"/>
              <a:buChar char="•"/>
            </a:pPr>
            <a:r>
              <a:rPr lang="en-US" sz="1400" b="1" dirty="0" smtClean="0">
                <a:effectLst/>
                <a:latin typeface="+mj-lt"/>
                <a:cs typeface="Calibri" pitchFamily="34" charset="0"/>
              </a:rPr>
              <a:t>CSC of St. Lucie County</a:t>
            </a:r>
          </a:p>
          <a:p>
            <a:pPr lvl="0">
              <a:spcBef>
                <a:spcPts val="600"/>
              </a:spcBef>
              <a:buClr>
                <a:srgbClr val="00B0F0"/>
              </a:buClr>
              <a:buFont typeface="Arial" pitchFamily="34" charset="0"/>
              <a:buChar char="•"/>
            </a:pPr>
            <a:r>
              <a:rPr lang="en-US" sz="1800" b="1" dirty="0" smtClean="0">
                <a:effectLst/>
                <a:latin typeface="+mj-lt"/>
                <a:cs typeface="Calibri" pitchFamily="34" charset="0"/>
              </a:rPr>
              <a:t>Florida Outreach Project (FOP</a:t>
            </a:r>
            <a:r>
              <a:rPr lang="en-US" sz="1800" dirty="0" smtClean="0">
                <a:effectLst/>
                <a:latin typeface="+mj-lt"/>
                <a:cs typeface="Calibri" pitchFamily="34" charset="0"/>
              </a:rPr>
              <a:t>) (</a:t>
            </a:r>
            <a:r>
              <a:rPr lang="en-US" sz="1800" dirty="0" smtClean="0">
                <a:effectLst/>
                <a:latin typeface="+mj-lt"/>
                <a:ea typeface="+mj-ea"/>
                <a:cs typeface="Calibri" pitchFamily="34" charset="0"/>
              </a:rPr>
              <a:t>www.deafblind.ufl.educ)</a:t>
            </a:r>
          </a:p>
          <a:p>
            <a:pPr marL="342900" marR="0" lvl="0" indent="-342900" algn="l" defTabSz="914400" rtl="0" eaLnBrk="1" fontAlgn="base" latinLnBrk="0" hangingPunct="1">
              <a:lnSpc>
                <a:spcPct val="100000"/>
              </a:lnSpc>
              <a:spcBef>
                <a:spcPts val="600"/>
              </a:spcBef>
              <a:spcAft>
                <a:spcPct val="0"/>
              </a:spcAft>
              <a:buClr>
                <a:srgbClr val="00B0F0"/>
              </a:buClr>
              <a:buSzTx/>
              <a:buFont typeface="Arial" pitchFamily="34" charset="0"/>
              <a:buChar char="•"/>
              <a:tabLst/>
              <a:defRPr/>
            </a:pPr>
            <a:r>
              <a:rPr lang="en-US" sz="1800" b="1" dirty="0" smtClean="0">
                <a:cs typeface="Calibri" pitchFamily="34" charset="0"/>
              </a:rPr>
              <a:t>Space Coast Early Intervention Center (SCEIC </a:t>
            </a:r>
            <a:r>
              <a:rPr lang="en-US" sz="1800" dirty="0" smtClean="0">
                <a:cs typeface="Calibri" pitchFamily="34" charset="0"/>
              </a:rPr>
              <a:t>(www.sceic.org) </a:t>
            </a:r>
          </a:p>
        </p:txBody>
      </p:sp>
    </p:spTree>
    <p:extLst>
      <p:ext uri="{BB962C8B-B14F-4D97-AF65-F5344CB8AC3E}">
        <p14:creationId xmlns:p14="http://schemas.microsoft.com/office/powerpoint/2010/main" xmlns="" val="3264214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8305800" cy="1020762"/>
          </a:xfrm>
        </p:spPr>
        <p:txBody>
          <a:bodyPr/>
          <a:lstStyle/>
          <a:p>
            <a:pPr lvl="0" algn="l"/>
            <a:r>
              <a:rPr lang="en-US" sz="2800" b="1" dirty="0" smtClean="0"/>
              <a:t>#2: </a:t>
            </a:r>
            <a:r>
              <a:rPr lang="en-US" sz="2800" b="1" dirty="0" smtClean="0">
                <a:effectLst/>
              </a:rPr>
              <a:t>Preliminary</a:t>
            </a:r>
            <a:r>
              <a:rPr lang="en-US" sz="2800" b="1" baseline="0" dirty="0" smtClean="0">
                <a:effectLst/>
              </a:rPr>
              <a:t> list of existing state organizations that may provide services (Cont.)</a:t>
            </a:r>
            <a:endParaRPr lang="en-US" sz="4800" b="1" dirty="0"/>
          </a:p>
        </p:txBody>
      </p:sp>
      <p:sp>
        <p:nvSpPr>
          <p:cNvPr id="3" name="Content Placeholder 2"/>
          <p:cNvSpPr>
            <a:spLocks noGrp="1"/>
          </p:cNvSpPr>
          <p:nvPr>
            <p:ph idx="1"/>
          </p:nvPr>
        </p:nvSpPr>
        <p:spPr>
          <a:xfrm>
            <a:off x="457200" y="1295400"/>
            <a:ext cx="8229600" cy="4754563"/>
          </a:xfrm>
        </p:spPr>
        <p:txBody>
          <a:bodyPr/>
          <a:lstStyle/>
          <a:p>
            <a:pPr>
              <a:spcBef>
                <a:spcPts val="1200"/>
              </a:spcBef>
              <a:buClr>
                <a:srgbClr val="00B0F0"/>
              </a:buClr>
            </a:pPr>
            <a:r>
              <a:rPr lang="en-US" sz="2000" b="1" dirty="0">
                <a:cs typeface="Calibri" pitchFamily="34" charset="0"/>
              </a:rPr>
              <a:t>United Way of Florida </a:t>
            </a:r>
            <a:r>
              <a:rPr lang="en-US" sz="2000" dirty="0">
                <a:cs typeface="Calibri" pitchFamily="34" charset="0"/>
              </a:rPr>
              <a:t>(</a:t>
            </a:r>
            <a:r>
              <a:rPr lang="en-US" sz="2000" dirty="0" smtClean="0">
                <a:cs typeface="Calibri" pitchFamily="34" charset="0"/>
              </a:rPr>
              <a:t>www.uwof.org</a:t>
            </a:r>
            <a:r>
              <a:rPr lang="en-US" sz="2000" u="sng" baseline="0" dirty="0" smtClean="0">
                <a:cs typeface="Calibri" pitchFamily="34" charset="0"/>
              </a:rPr>
              <a:t>)</a:t>
            </a:r>
            <a:endParaRPr lang="en-US" sz="2000" u="sng" dirty="0" smtClean="0">
              <a:cs typeface="Calibri" pitchFamily="34" charset="0"/>
            </a:endParaRPr>
          </a:p>
          <a:p>
            <a:pPr marL="347472" indent="-347472" algn="l" rtl="0" eaLnBrk="1" fontAlgn="base" hangingPunct="1">
              <a:spcBef>
                <a:spcPts val="1200"/>
              </a:spcBef>
              <a:spcAft>
                <a:spcPts val="0"/>
              </a:spcAft>
              <a:buClr>
                <a:srgbClr val="00B0F0"/>
              </a:buClr>
              <a:buSzPts val="1800"/>
              <a:buFont typeface="Arial"/>
              <a:buChar char="•"/>
            </a:pPr>
            <a:r>
              <a:rPr lang="en-US" sz="2000" b="1" dirty="0" smtClean="0">
                <a:solidFill>
                  <a:srgbClr val="000000"/>
                </a:solidFill>
                <a:effectLst/>
                <a:cs typeface="Calibri"/>
              </a:rPr>
              <a:t>The Center for Autism and Related Disabilities (CARD) (</a:t>
            </a:r>
            <a:r>
              <a:rPr lang="en-US" sz="2000" dirty="0" smtClean="0">
                <a:solidFill>
                  <a:srgbClr val="000000"/>
                </a:solidFill>
                <a:effectLst/>
                <a:cs typeface="Calibri"/>
              </a:rPr>
              <a:t>www.centerforautism.com)</a:t>
            </a:r>
          </a:p>
          <a:p>
            <a:pPr marL="347472" indent="-347472" algn="l" rtl="0" eaLnBrk="1" fontAlgn="base" hangingPunct="1">
              <a:spcBef>
                <a:spcPts val="1200"/>
              </a:spcBef>
              <a:spcAft>
                <a:spcPts val="0"/>
              </a:spcAft>
              <a:buClr>
                <a:srgbClr val="00B0F0"/>
              </a:buClr>
              <a:buSzPts val="1800"/>
              <a:buFont typeface="Arial"/>
              <a:buChar char="•"/>
            </a:pPr>
            <a:r>
              <a:rPr lang="en-US" sz="2000" b="1" dirty="0" smtClean="0">
                <a:solidFill>
                  <a:srgbClr val="000000"/>
                </a:solidFill>
                <a:effectLst/>
                <a:cs typeface="Calibri"/>
              </a:rPr>
              <a:t>Florida’s Head Start Collaboration Office</a:t>
            </a:r>
            <a:r>
              <a:rPr lang="en-US" sz="2000" b="1" baseline="0" dirty="0" smtClean="0">
                <a:solidFill>
                  <a:srgbClr val="000000"/>
                </a:solidFill>
                <a:effectLst/>
                <a:cs typeface="Calibri"/>
              </a:rPr>
              <a:t> – includes Early Head Start</a:t>
            </a:r>
            <a:r>
              <a:rPr lang="en-US" sz="2000" b="1" dirty="0" smtClean="0">
                <a:solidFill>
                  <a:srgbClr val="000000"/>
                </a:solidFill>
                <a:effectLst/>
                <a:cs typeface="Calibri"/>
              </a:rPr>
              <a:t> </a:t>
            </a:r>
            <a:r>
              <a:rPr lang="en-US" sz="2000" dirty="0" smtClean="0">
                <a:solidFill>
                  <a:srgbClr val="000000"/>
                </a:solidFill>
                <a:effectLst/>
                <a:cs typeface="Calibri"/>
              </a:rPr>
              <a:t>(www.floridaheadstart.org)</a:t>
            </a:r>
            <a:endParaRPr lang="en-US" sz="2000" dirty="0">
              <a:cs typeface="Calibri" pitchFamily="34" charset="0"/>
            </a:endParaRPr>
          </a:p>
          <a:p>
            <a:pPr lvl="0">
              <a:spcBef>
                <a:spcPts val="1200"/>
              </a:spcBef>
              <a:buClr>
                <a:srgbClr val="00B0F0"/>
              </a:buClr>
            </a:pPr>
            <a:r>
              <a:rPr lang="en-US" sz="2000" b="1" dirty="0" smtClean="0">
                <a:effectLst/>
              </a:rPr>
              <a:t>Florida Office of Early Learning </a:t>
            </a:r>
            <a:r>
              <a:rPr lang="en-US" sz="2000" dirty="0" smtClean="0">
                <a:effectLst/>
              </a:rPr>
              <a:t>(</a:t>
            </a:r>
            <a:r>
              <a:rPr lang="en-US" sz="2000" u="sng" dirty="0" smtClean="0">
                <a:effectLst/>
              </a:rPr>
              <a:t>www.floridaearlylearning.com</a:t>
            </a:r>
            <a:r>
              <a:rPr lang="en-US" sz="2000" dirty="0" smtClean="0">
                <a:effectLst/>
              </a:rPr>
              <a:t>)</a:t>
            </a:r>
          </a:p>
          <a:p>
            <a:pPr>
              <a:spcBef>
                <a:spcPts val="1200"/>
              </a:spcBef>
              <a:buClr>
                <a:srgbClr val="00B0F0"/>
              </a:buClr>
            </a:pPr>
            <a:r>
              <a:rPr lang="en-US" sz="2000" b="1" dirty="0" smtClean="0">
                <a:effectLst/>
              </a:rPr>
              <a:t>Private insurance</a:t>
            </a:r>
            <a:r>
              <a:rPr lang="en-US" sz="2000" dirty="0" smtClean="0">
                <a:effectLst/>
              </a:rPr>
              <a:t>:  “</a:t>
            </a:r>
            <a:r>
              <a:rPr lang="en-US" sz="2000" dirty="0" err="1"/>
              <a:t>H</a:t>
            </a:r>
            <a:r>
              <a:rPr lang="en-US" sz="2000" dirty="0" err="1" smtClean="0">
                <a:effectLst/>
              </a:rPr>
              <a:t>abilitative</a:t>
            </a:r>
            <a:r>
              <a:rPr lang="en-US" sz="2000" dirty="0" smtClean="0">
                <a:effectLst/>
              </a:rPr>
              <a:t> services” (versus rehabilitative services), such as Speech, OT and PT will be included in the essential services to be offered by insurance companies under Federal Affordable Care Act.</a:t>
            </a:r>
          </a:p>
        </p:txBody>
      </p:sp>
    </p:spTree>
    <p:extLst>
      <p:ext uri="{BB962C8B-B14F-4D97-AF65-F5344CB8AC3E}">
        <p14:creationId xmlns:p14="http://schemas.microsoft.com/office/powerpoint/2010/main" xmlns="" val="28457438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239000" cy="1295400"/>
          </a:xfrm>
        </p:spPr>
        <p:txBody>
          <a:bodyPr/>
          <a:lstStyle/>
          <a:p>
            <a:pPr algn="l"/>
            <a:r>
              <a:rPr lang="en-US" sz="2800" b="1" dirty="0" smtClean="0"/>
              <a:t>#3: </a:t>
            </a:r>
            <a:r>
              <a:rPr lang="en-US" sz="2800" b="1" dirty="0" smtClean="0">
                <a:cs typeface="Calibri" pitchFamily="34" charset="0"/>
              </a:rPr>
              <a:t>Identify professionals and/or organizations who should receive the compiled resource information</a:t>
            </a:r>
            <a:endParaRPr lang="en-US" sz="2800" b="1" dirty="0"/>
          </a:p>
        </p:txBody>
      </p:sp>
      <p:sp>
        <p:nvSpPr>
          <p:cNvPr id="3" name="Content Placeholder 2"/>
          <p:cNvSpPr>
            <a:spLocks noGrp="1"/>
          </p:cNvSpPr>
          <p:nvPr>
            <p:ph idx="1"/>
          </p:nvPr>
        </p:nvSpPr>
        <p:spPr>
          <a:xfrm>
            <a:off x="457200" y="1904999"/>
            <a:ext cx="8229600" cy="4225925"/>
          </a:xfrm>
        </p:spPr>
        <p:txBody>
          <a:bodyPr/>
          <a:lstStyle/>
          <a:p>
            <a:pPr lvl="0">
              <a:spcBef>
                <a:spcPts val="600"/>
              </a:spcBef>
              <a:buClr>
                <a:srgbClr val="00B0F0"/>
              </a:buClr>
            </a:pPr>
            <a:r>
              <a:rPr lang="en-US" sz="2800" b="1" dirty="0" smtClean="0">
                <a:effectLst/>
                <a:latin typeface="Arial" charset="0"/>
              </a:rPr>
              <a:t>Pediatricians</a:t>
            </a:r>
          </a:p>
          <a:p>
            <a:pPr lvl="0">
              <a:spcBef>
                <a:spcPts val="600"/>
              </a:spcBef>
              <a:buClr>
                <a:srgbClr val="00B0F0"/>
              </a:buClr>
            </a:pPr>
            <a:r>
              <a:rPr lang="en-US" sz="2800" b="1" dirty="0" smtClean="0">
                <a:effectLst/>
                <a:latin typeface="Arial" charset="0"/>
              </a:rPr>
              <a:t>County Health Departments</a:t>
            </a:r>
          </a:p>
          <a:p>
            <a:pPr lvl="0">
              <a:spcBef>
                <a:spcPts val="600"/>
              </a:spcBef>
              <a:buClr>
                <a:srgbClr val="00B0F0"/>
              </a:buClr>
            </a:pPr>
            <a:r>
              <a:rPr lang="en-US" sz="2800" b="1" dirty="0" smtClean="0">
                <a:effectLst/>
                <a:latin typeface="Arial" charset="0"/>
              </a:rPr>
              <a:t>Home visitors</a:t>
            </a:r>
          </a:p>
          <a:p>
            <a:pPr lvl="0">
              <a:spcBef>
                <a:spcPts val="600"/>
              </a:spcBef>
              <a:buClr>
                <a:srgbClr val="00B0F0"/>
              </a:buClr>
            </a:pPr>
            <a:r>
              <a:rPr lang="en-US" sz="2800" b="1" dirty="0" smtClean="0">
                <a:effectLst/>
                <a:latin typeface="Arial" charset="0"/>
              </a:rPr>
              <a:t>Child care centers</a:t>
            </a:r>
          </a:p>
          <a:p>
            <a:pPr lvl="0">
              <a:spcBef>
                <a:spcPts val="600"/>
              </a:spcBef>
              <a:buClr>
                <a:srgbClr val="00B0F0"/>
              </a:buClr>
            </a:pPr>
            <a:r>
              <a:rPr lang="en-US" sz="2800" b="1" dirty="0" smtClean="0">
                <a:effectLst/>
                <a:latin typeface="Arial" charset="0"/>
              </a:rPr>
              <a:t>Child protection investigators (DCF and Sheriffs’ Offices)</a:t>
            </a:r>
          </a:p>
          <a:p>
            <a:pPr lvl="0">
              <a:spcBef>
                <a:spcPts val="600"/>
              </a:spcBef>
              <a:buClr>
                <a:srgbClr val="00B0F0"/>
              </a:buClr>
            </a:pPr>
            <a:r>
              <a:rPr lang="en-US" sz="2800" b="1" dirty="0" smtClean="0">
                <a:effectLst/>
                <a:latin typeface="Arial" charset="0"/>
              </a:rPr>
              <a:t>Community-Based Care managers</a:t>
            </a:r>
          </a:p>
          <a:p>
            <a:pPr lvl="0">
              <a:spcBef>
                <a:spcPts val="600"/>
              </a:spcBef>
              <a:buClr>
                <a:srgbClr val="00B0F0"/>
              </a:buClr>
            </a:pPr>
            <a:r>
              <a:rPr lang="en-US" sz="2800" b="1" dirty="0" smtClean="0">
                <a:effectLst/>
                <a:latin typeface="Arial" charset="0"/>
              </a:rPr>
              <a:t>Faith-based organizations</a:t>
            </a:r>
          </a:p>
        </p:txBody>
      </p:sp>
    </p:spTree>
    <p:extLst>
      <p:ext uri="{BB962C8B-B14F-4D97-AF65-F5344CB8AC3E}">
        <p14:creationId xmlns:p14="http://schemas.microsoft.com/office/powerpoint/2010/main" xmlns="" val="17593255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162800" cy="1189038"/>
          </a:xfrm>
        </p:spPr>
        <p:txBody>
          <a:bodyPr/>
          <a:lstStyle/>
          <a:p>
            <a:pPr lvl="0" algn="l"/>
            <a:r>
              <a:rPr lang="en-US" sz="3600" b="1" dirty="0" smtClean="0"/>
              <a:t>#4: </a:t>
            </a:r>
            <a:r>
              <a:rPr lang="en-US" sz="3600" b="1" dirty="0" smtClean="0">
                <a:effectLst/>
              </a:rPr>
              <a:t>Marketing Plan Elements</a:t>
            </a:r>
            <a:endParaRPr lang="en-US" sz="3600" b="1" dirty="0"/>
          </a:p>
        </p:txBody>
      </p:sp>
      <p:sp>
        <p:nvSpPr>
          <p:cNvPr id="3" name="Content Placeholder 2"/>
          <p:cNvSpPr>
            <a:spLocks noGrp="1"/>
          </p:cNvSpPr>
          <p:nvPr>
            <p:ph idx="1"/>
          </p:nvPr>
        </p:nvSpPr>
        <p:spPr>
          <a:xfrm>
            <a:off x="457200" y="1524000"/>
            <a:ext cx="8229600" cy="4724400"/>
          </a:xfrm>
        </p:spPr>
        <p:txBody>
          <a:bodyPr/>
          <a:lstStyle/>
          <a:p>
            <a:pPr>
              <a:spcBef>
                <a:spcPts val="0"/>
              </a:spcBef>
              <a:spcAft>
                <a:spcPts val="600"/>
              </a:spcAft>
              <a:buClr>
                <a:srgbClr val="00B0F0"/>
              </a:buClr>
              <a:buFont typeface="Arial" pitchFamily="34" charset="0"/>
              <a:buChar char="•"/>
            </a:pPr>
            <a:r>
              <a:rPr lang="en-US" sz="1800" dirty="0" smtClean="0">
                <a:effectLst/>
              </a:rPr>
              <a:t>Interface with the Electronic System that Stacy Howard’s workgroup is developing.</a:t>
            </a:r>
          </a:p>
          <a:p>
            <a:pPr lvl="0">
              <a:spcBef>
                <a:spcPts val="0"/>
              </a:spcBef>
              <a:spcAft>
                <a:spcPts val="600"/>
              </a:spcAft>
              <a:buClr>
                <a:srgbClr val="00B0F0"/>
              </a:buClr>
              <a:buFont typeface="Arial" pitchFamily="34" charset="0"/>
              <a:buChar char="•"/>
            </a:pPr>
            <a:r>
              <a:rPr lang="en-US" sz="1800" dirty="0" smtClean="0">
                <a:effectLst/>
              </a:rPr>
              <a:t>Suggested organizations through which to distribute information:</a:t>
            </a:r>
          </a:p>
          <a:p>
            <a:pPr lvl="1">
              <a:spcBef>
                <a:spcPts val="0"/>
              </a:spcBef>
              <a:spcAft>
                <a:spcPts val="600"/>
              </a:spcAft>
              <a:buClr>
                <a:srgbClr val="00B0F0"/>
              </a:buClr>
              <a:buFont typeface="Arial" pitchFamily="34" charset="0"/>
              <a:buChar char="•"/>
            </a:pPr>
            <a:r>
              <a:rPr lang="en-US" sz="1600" b="1" dirty="0" smtClean="0">
                <a:effectLst/>
              </a:rPr>
              <a:t>Florida Chapter, American Academy of Pediatrics </a:t>
            </a:r>
            <a:r>
              <a:rPr lang="en-US" sz="1600" dirty="0" smtClean="0">
                <a:effectLst/>
              </a:rPr>
              <a:t>(www.fcaap.org)</a:t>
            </a:r>
          </a:p>
          <a:p>
            <a:pPr lvl="1">
              <a:spcBef>
                <a:spcPts val="0"/>
              </a:spcBef>
              <a:spcAft>
                <a:spcPts val="600"/>
              </a:spcAft>
              <a:buClr>
                <a:srgbClr val="00B0F0"/>
              </a:buClr>
              <a:buFont typeface="Arial" pitchFamily="34" charset="0"/>
              <a:buChar char="•"/>
            </a:pPr>
            <a:r>
              <a:rPr lang="en-US" sz="1600" b="1" dirty="0" smtClean="0">
                <a:effectLst/>
              </a:rPr>
              <a:t>DOH</a:t>
            </a:r>
            <a:r>
              <a:rPr lang="en-US" sz="1600" dirty="0" smtClean="0">
                <a:effectLst/>
              </a:rPr>
              <a:t> (http://www.doh.state.fl.us/alternatesites/cms-kids/families/early_steps/early_steps.html)</a:t>
            </a:r>
          </a:p>
          <a:p>
            <a:pPr lvl="1">
              <a:spcBef>
                <a:spcPts val="0"/>
              </a:spcBef>
              <a:spcAft>
                <a:spcPts val="600"/>
              </a:spcAft>
              <a:buClr>
                <a:srgbClr val="00B0F0"/>
              </a:buClr>
              <a:buFont typeface="Arial" pitchFamily="34" charset="0"/>
              <a:buChar char="•"/>
            </a:pPr>
            <a:r>
              <a:rPr lang="en-US" sz="1600" b="1" dirty="0" smtClean="0">
                <a:effectLst/>
              </a:rPr>
              <a:t>DCF </a:t>
            </a:r>
            <a:r>
              <a:rPr lang="en-US" sz="1600" dirty="0" smtClean="0">
                <a:effectLst/>
              </a:rPr>
              <a:t>(www.dcf.state.fl.us/children/)</a:t>
            </a:r>
          </a:p>
          <a:p>
            <a:pPr lvl="1">
              <a:spcBef>
                <a:spcPts val="0"/>
              </a:spcBef>
              <a:spcAft>
                <a:spcPts val="600"/>
              </a:spcAft>
              <a:buClr>
                <a:srgbClr val="00B0F0"/>
              </a:buClr>
              <a:buFont typeface="Arial" pitchFamily="34" charset="0"/>
              <a:buChar char="•"/>
            </a:pPr>
            <a:r>
              <a:rPr lang="en-US" sz="1600" b="1" dirty="0" smtClean="0">
                <a:effectLst/>
              </a:rPr>
              <a:t>Florida Sheriffs Association </a:t>
            </a:r>
            <a:r>
              <a:rPr lang="en-US" sz="1600" dirty="0" smtClean="0">
                <a:effectLst/>
              </a:rPr>
              <a:t>(www.flsheriffs.org)</a:t>
            </a:r>
          </a:p>
          <a:p>
            <a:pPr lvl="1">
              <a:spcBef>
                <a:spcPts val="0"/>
              </a:spcBef>
              <a:spcAft>
                <a:spcPts val="600"/>
              </a:spcAft>
              <a:buClr>
                <a:srgbClr val="00B0F0"/>
              </a:buClr>
              <a:buFont typeface="Arial" pitchFamily="34" charset="0"/>
              <a:buChar char="•"/>
            </a:pPr>
            <a:r>
              <a:rPr lang="en-US" sz="1600" b="1" dirty="0" smtClean="0">
                <a:effectLst/>
              </a:rPr>
              <a:t>Healthy Families Florida </a:t>
            </a:r>
            <a:r>
              <a:rPr lang="en-US" sz="1600" dirty="0" smtClean="0">
                <a:effectLst/>
              </a:rPr>
              <a:t>(www.healthyfamiliesfla.org)</a:t>
            </a:r>
          </a:p>
          <a:p>
            <a:pPr lvl="1">
              <a:spcBef>
                <a:spcPts val="0"/>
              </a:spcBef>
              <a:spcAft>
                <a:spcPts val="600"/>
              </a:spcAft>
              <a:buClr>
                <a:srgbClr val="00B0F0"/>
              </a:buClr>
              <a:buFont typeface="Arial" pitchFamily="34" charset="0"/>
              <a:buChar char="•"/>
            </a:pPr>
            <a:r>
              <a:rPr lang="en-US" sz="1600" b="1" dirty="0" smtClean="0">
                <a:effectLst/>
              </a:rPr>
              <a:t>Early Head Start/Head Start </a:t>
            </a:r>
            <a:r>
              <a:rPr lang="en-US" sz="1600" dirty="0" smtClean="0">
                <a:effectLst/>
              </a:rPr>
              <a:t>(www.floridaheadstart.org)</a:t>
            </a:r>
          </a:p>
          <a:p>
            <a:pPr lvl="1">
              <a:spcBef>
                <a:spcPts val="0"/>
              </a:spcBef>
              <a:spcAft>
                <a:spcPts val="600"/>
              </a:spcAft>
              <a:buClr>
                <a:srgbClr val="00B0F0"/>
              </a:buClr>
              <a:buFont typeface="Arial" pitchFamily="34" charset="0"/>
              <a:buChar char="•"/>
            </a:pPr>
            <a:r>
              <a:rPr lang="en-US" sz="1600" b="1" dirty="0" smtClean="0">
                <a:effectLst/>
              </a:rPr>
              <a:t>Whole Child Leon </a:t>
            </a:r>
            <a:r>
              <a:rPr lang="en-US" sz="1600" dirty="0" smtClean="0">
                <a:effectLst/>
              </a:rPr>
              <a:t>(www.wholechildleon.com)</a:t>
            </a:r>
          </a:p>
          <a:p>
            <a:pPr lvl="1">
              <a:spcBef>
                <a:spcPts val="0"/>
              </a:spcBef>
              <a:spcAft>
                <a:spcPts val="600"/>
              </a:spcAft>
              <a:buClr>
                <a:srgbClr val="00B0F0"/>
              </a:buClr>
              <a:buFont typeface="Arial" pitchFamily="34" charset="0"/>
              <a:buChar char="•"/>
            </a:pPr>
            <a:r>
              <a:rPr lang="en-US" sz="1600" b="1" dirty="0" smtClean="0">
                <a:effectLst/>
              </a:rPr>
              <a:t>Early learning coalitions </a:t>
            </a:r>
            <a:r>
              <a:rPr lang="en-US" sz="1600" dirty="0" smtClean="0">
                <a:effectLst/>
              </a:rPr>
              <a:t>(www.earlylearningassociation.org)</a:t>
            </a:r>
          </a:p>
          <a:p>
            <a:pPr lvl="1">
              <a:spcBef>
                <a:spcPts val="0"/>
              </a:spcBef>
              <a:spcAft>
                <a:spcPts val="600"/>
              </a:spcAft>
              <a:buClr>
                <a:srgbClr val="00B0F0"/>
              </a:buClr>
              <a:buFont typeface="Arial" pitchFamily="34" charset="0"/>
              <a:buChar char="•"/>
            </a:pPr>
            <a:r>
              <a:rPr lang="en-US" sz="1600" b="1" dirty="0" smtClean="0">
                <a:effectLst/>
              </a:rPr>
              <a:t>Parents as Teachers </a:t>
            </a:r>
            <a:r>
              <a:rPr lang="en-US" sz="1600" dirty="0" smtClean="0">
                <a:effectLst/>
              </a:rPr>
              <a:t>(www.parentsasteachers.org)</a:t>
            </a:r>
          </a:p>
          <a:p>
            <a:pPr lvl="1">
              <a:spcBef>
                <a:spcPts val="0"/>
              </a:spcBef>
              <a:spcAft>
                <a:spcPts val="600"/>
              </a:spcAft>
              <a:buClr>
                <a:srgbClr val="00B0F0"/>
              </a:buClr>
              <a:buFont typeface="Arial" pitchFamily="34" charset="0"/>
              <a:buChar char="•"/>
            </a:pPr>
            <a:r>
              <a:rPr lang="en-US" sz="1600" b="1" dirty="0" smtClean="0">
                <a:effectLst/>
              </a:rPr>
              <a:t>Family Café </a:t>
            </a:r>
            <a:r>
              <a:rPr lang="en-US" sz="1600" dirty="0" smtClean="0">
                <a:effectLst/>
              </a:rPr>
              <a:t>(www.familycafe.net)</a:t>
            </a:r>
          </a:p>
          <a:p>
            <a:pPr lvl="1">
              <a:spcBef>
                <a:spcPts val="0"/>
              </a:spcBef>
              <a:spcAft>
                <a:spcPts val="600"/>
              </a:spcAft>
              <a:buClr>
                <a:srgbClr val="00B0F0"/>
              </a:buClr>
              <a:buFont typeface="Arial" pitchFamily="34" charset="0"/>
              <a:buChar char="•"/>
            </a:pPr>
            <a:r>
              <a:rPr lang="en-US" sz="1600" b="1" dirty="0" smtClean="0">
                <a:effectLst/>
              </a:rPr>
              <a:t>Miami Safe Start Initiative </a:t>
            </a:r>
            <a:r>
              <a:rPr lang="en-US" sz="1600" dirty="0" smtClean="0">
                <a:effectLst/>
              </a:rPr>
              <a:t>(www.miamisafestartinitiative.org/safestart/)</a:t>
            </a:r>
          </a:p>
        </p:txBody>
      </p:sp>
    </p:spTree>
    <p:extLst>
      <p:ext uri="{BB962C8B-B14F-4D97-AF65-F5344CB8AC3E}">
        <p14:creationId xmlns:p14="http://schemas.microsoft.com/office/powerpoint/2010/main" xmlns="" val="13769270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descr="DD-PP-Template-Cover"/>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3315" name="Rectangle 3"/>
          <p:cNvSpPr>
            <a:spLocks noGrp="1" noChangeArrowheads="1"/>
          </p:cNvSpPr>
          <p:nvPr>
            <p:ph type="subTitle" idx="1"/>
          </p:nvPr>
        </p:nvSpPr>
        <p:spPr>
          <a:xfrm>
            <a:off x="533400" y="4953000"/>
            <a:ext cx="8229600" cy="1752600"/>
          </a:xfrm>
        </p:spPr>
        <p:txBody>
          <a:bodyPr>
            <a:normAutofit lnSpcReduction="10000"/>
          </a:bodyPr>
          <a:lstStyle/>
          <a:p>
            <a:pPr eaLnBrk="1" hangingPunct="1"/>
            <a:r>
              <a:rPr lang="en-US" sz="2800" dirty="0" smtClean="0">
                <a:solidFill>
                  <a:schemeClr val="tx1"/>
                </a:solidFill>
              </a:rPr>
              <a:t>Sponsored by United States Department of Health and Human Services, Administration on Developmental Disabilities and the Florida Developmental Disabilities Council, Inc.</a:t>
            </a:r>
          </a:p>
        </p:txBody>
      </p:sp>
    </p:spTree>
    <p:extLst>
      <p:ext uri="{BB962C8B-B14F-4D97-AF65-F5344CB8AC3E}">
        <p14:creationId xmlns:p14="http://schemas.microsoft.com/office/powerpoint/2010/main" xmlns="" val="3080651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4000" dirty="0" smtClean="0">
                <a:solidFill>
                  <a:srgbClr val="00B0F0"/>
                </a:solidFill>
              </a:rPr>
              <a:t>HOW to include existing systems</a:t>
            </a:r>
          </a:p>
        </p:txBody>
      </p:sp>
      <p:sp>
        <p:nvSpPr>
          <p:cNvPr id="5123" name="Rectangle 3"/>
          <p:cNvSpPr>
            <a:spLocks noGrp="1" noChangeArrowheads="1"/>
          </p:cNvSpPr>
          <p:nvPr>
            <p:ph type="body" idx="1"/>
          </p:nvPr>
        </p:nvSpPr>
        <p:spPr/>
        <p:txBody>
          <a:bodyPr/>
          <a:lstStyle/>
          <a:p>
            <a:pPr eaLnBrk="1" hangingPunct="1"/>
            <a:r>
              <a:rPr lang="en-US" dirty="0" smtClean="0"/>
              <a:t>Early Learning Information System (ELIS)</a:t>
            </a:r>
          </a:p>
          <a:p>
            <a:pPr lvl="1" eaLnBrk="1" hangingPunct="1"/>
            <a:r>
              <a:rPr lang="en-US" dirty="0" smtClean="0"/>
              <a:t>Web-based early learning data system</a:t>
            </a:r>
          </a:p>
          <a:p>
            <a:pPr lvl="1" eaLnBrk="1" hangingPunct="1"/>
            <a:r>
              <a:rPr lang="en-US" dirty="0" smtClean="0"/>
              <a:t>Currently in development stage at OEL</a:t>
            </a:r>
          </a:p>
          <a:p>
            <a:pPr lvl="1" eaLnBrk="1" hangingPunct="1"/>
            <a:r>
              <a:rPr lang="en-US" dirty="0" smtClean="0"/>
              <a:t>Slated for roll-out in 2013</a:t>
            </a:r>
          </a:p>
          <a:p>
            <a:pPr lvl="1" eaLnBrk="1" hangingPunct="1"/>
            <a:r>
              <a:rPr lang="en-US" dirty="0" smtClean="0"/>
              <a:t>Will require final state funding during 2012 Legislative Session</a:t>
            </a:r>
          </a:p>
          <a:p>
            <a:pPr lvl="1" eaLnBrk="1" hangingPunct="1"/>
            <a:r>
              <a:rPr lang="en-US" dirty="0" smtClean="0"/>
              <a:t>Plans for eventual interface with other state data systems, including Florida SHOTS</a:t>
            </a:r>
          </a:p>
        </p:txBody>
      </p:sp>
    </p:spTree>
    <p:extLst>
      <p:ext uri="{BB962C8B-B14F-4D97-AF65-F5344CB8AC3E}">
        <p14:creationId xmlns:p14="http://schemas.microsoft.com/office/powerpoint/2010/main" xmlns="" val="13967343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dirty="0" smtClean="0">
                <a:solidFill>
                  <a:srgbClr val="00B0F0"/>
                </a:solidFill>
              </a:rPr>
              <a:t>Florida SHOTS</a:t>
            </a:r>
          </a:p>
        </p:txBody>
      </p:sp>
      <p:sp>
        <p:nvSpPr>
          <p:cNvPr id="6147" name="Rectangle 3"/>
          <p:cNvSpPr>
            <a:spLocks noGrp="1" noChangeArrowheads="1"/>
          </p:cNvSpPr>
          <p:nvPr>
            <p:ph type="body" idx="1"/>
          </p:nvPr>
        </p:nvSpPr>
        <p:spPr/>
        <p:txBody>
          <a:bodyPr/>
          <a:lstStyle/>
          <a:p>
            <a:pPr eaLnBrk="1" hangingPunct="1">
              <a:lnSpc>
                <a:spcPct val="90000"/>
              </a:lnSpc>
            </a:pPr>
            <a:r>
              <a:rPr lang="en-US" sz="2800" dirty="0" smtClean="0"/>
              <a:t>A free, statewide, centralized, online immunization registry that helps health care providers and schools keep track of immunization records</a:t>
            </a:r>
          </a:p>
          <a:p>
            <a:pPr eaLnBrk="1" hangingPunct="1">
              <a:lnSpc>
                <a:spcPct val="90000"/>
              </a:lnSpc>
            </a:pPr>
            <a:r>
              <a:rPr lang="en-US" sz="2800" dirty="0" smtClean="0"/>
              <a:t>Secure and trusted web-based electronic system</a:t>
            </a:r>
          </a:p>
          <a:p>
            <a:pPr eaLnBrk="1" hangingPunct="1">
              <a:lnSpc>
                <a:spcPct val="90000"/>
              </a:lnSpc>
            </a:pPr>
            <a:r>
              <a:rPr lang="en-US" sz="2800" dirty="0" smtClean="0"/>
              <a:t>Authorized users (health care providers can input and access data; schools and child care providers can view data) can access up-to-date immunization information </a:t>
            </a:r>
          </a:p>
        </p:txBody>
      </p:sp>
    </p:spTree>
    <p:extLst>
      <p:ext uri="{BB962C8B-B14F-4D97-AF65-F5344CB8AC3E}">
        <p14:creationId xmlns:p14="http://schemas.microsoft.com/office/powerpoint/2010/main" xmlns="" val="8663147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smtClean="0">
                <a:solidFill>
                  <a:srgbClr val="00B0F0"/>
                </a:solidFill>
              </a:rPr>
              <a:t>Proprietary Systems</a:t>
            </a:r>
          </a:p>
        </p:txBody>
      </p:sp>
      <p:sp>
        <p:nvSpPr>
          <p:cNvPr id="7171" name="Rectangle 3"/>
          <p:cNvSpPr>
            <a:spLocks noGrp="1" noChangeArrowheads="1"/>
          </p:cNvSpPr>
          <p:nvPr>
            <p:ph type="body" idx="1"/>
          </p:nvPr>
        </p:nvSpPr>
        <p:spPr/>
        <p:txBody>
          <a:bodyPr/>
          <a:lstStyle/>
          <a:p>
            <a:pPr eaLnBrk="1" hangingPunct="1"/>
            <a:r>
              <a:rPr lang="en-US" sz="2800" dirty="0" smtClean="0"/>
              <a:t>Early Steps uses the </a:t>
            </a:r>
            <a:r>
              <a:rPr lang="en-US" sz="2800" i="1" dirty="0" smtClean="0"/>
              <a:t>Battelle Developmental Inventory</a:t>
            </a:r>
            <a:r>
              <a:rPr lang="en-US" sz="2800" dirty="0" smtClean="0"/>
              <a:t> data system to store and track data on child screening (new data system anticipated next year)</a:t>
            </a:r>
          </a:p>
          <a:p>
            <a:pPr eaLnBrk="1" hangingPunct="1"/>
            <a:r>
              <a:rPr lang="en-US" sz="2800" dirty="0" smtClean="0"/>
              <a:t>Early Learning Coalitions are beginning to use </a:t>
            </a:r>
            <a:r>
              <a:rPr lang="en-US" sz="2800" i="1" dirty="0" smtClean="0"/>
              <a:t>Ages and Stages Enterprise</a:t>
            </a:r>
            <a:r>
              <a:rPr lang="en-US" sz="2800" dirty="0" smtClean="0"/>
              <a:t> data system to store and track data on child screening (ELIS will eventually interface with this system)</a:t>
            </a:r>
          </a:p>
        </p:txBody>
      </p:sp>
    </p:spTree>
    <p:extLst>
      <p:ext uri="{BB962C8B-B14F-4D97-AF65-F5344CB8AC3E}">
        <p14:creationId xmlns:p14="http://schemas.microsoft.com/office/powerpoint/2010/main" xmlns="" val="4888405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600" dirty="0" smtClean="0">
                <a:solidFill>
                  <a:srgbClr val="00B0F0"/>
                </a:solidFill>
              </a:rPr>
              <a:t>Hillsborough Collaborative Screening Initiative</a:t>
            </a:r>
          </a:p>
        </p:txBody>
      </p:sp>
      <p:sp>
        <p:nvSpPr>
          <p:cNvPr id="8195" name="Rectangle 3"/>
          <p:cNvSpPr>
            <a:spLocks noGrp="1" noChangeArrowheads="1"/>
          </p:cNvSpPr>
          <p:nvPr>
            <p:ph type="body" idx="1"/>
          </p:nvPr>
        </p:nvSpPr>
        <p:spPr/>
        <p:txBody>
          <a:bodyPr/>
          <a:lstStyle/>
          <a:p>
            <a:pPr eaLnBrk="1" hangingPunct="1"/>
            <a:r>
              <a:rPr lang="en-US" dirty="0" smtClean="0"/>
              <a:t>Screening of 60-65 children once a month in rotating community locations</a:t>
            </a:r>
          </a:p>
          <a:p>
            <a:pPr eaLnBrk="1" hangingPunct="1"/>
            <a:r>
              <a:rPr lang="en-US" dirty="0" smtClean="0"/>
              <a:t>35 community-based partners</a:t>
            </a:r>
          </a:p>
          <a:p>
            <a:pPr eaLnBrk="1" hangingPunct="1"/>
            <a:r>
              <a:rPr lang="en-US" dirty="0" smtClean="0"/>
              <a:t>Use of a locally developed web-based referral and follow-up system</a:t>
            </a:r>
          </a:p>
          <a:p>
            <a:pPr eaLnBrk="1" hangingPunct="1"/>
            <a:r>
              <a:rPr lang="en-US" dirty="0" smtClean="0"/>
              <a:t>With parent consent, copy of screening results sent to pediatrician (electronically &amp; via mail)</a:t>
            </a:r>
          </a:p>
        </p:txBody>
      </p:sp>
    </p:spTree>
    <p:extLst>
      <p:ext uri="{BB962C8B-B14F-4D97-AF65-F5344CB8AC3E}">
        <p14:creationId xmlns:p14="http://schemas.microsoft.com/office/powerpoint/2010/main" xmlns="" val="1459829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dirty="0" smtClean="0">
                <a:solidFill>
                  <a:srgbClr val="00B0F0"/>
                </a:solidFill>
              </a:rPr>
              <a:t>Hillsborough Lessons Learned</a:t>
            </a:r>
          </a:p>
        </p:txBody>
      </p:sp>
      <p:sp>
        <p:nvSpPr>
          <p:cNvPr id="9219" name="Rectangle 3"/>
          <p:cNvSpPr>
            <a:spLocks noGrp="1" noChangeArrowheads="1"/>
          </p:cNvSpPr>
          <p:nvPr>
            <p:ph type="body" idx="1"/>
          </p:nvPr>
        </p:nvSpPr>
        <p:spPr/>
        <p:txBody>
          <a:bodyPr/>
          <a:lstStyle/>
          <a:p>
            <a:pPr eaLnBrk="1" hangingPunct="1"/>
            <a:r>
              <a:rPr lang="en-US" dirty="0" smtClean="0"/>
              <a:t>Local systems can work and can be duplicated in other areas of the state (e.g., similar initiative now in Leon County)</a:t>
            </a:r>
          </a:p>
          <a:p>
            <a:pPr eaLnBrk="1" hangingPunct="1"/>
            <a:r>
              <a:rPr lang="en-US" dirty="0" smtClean="0"/>
              <a:t>Importance of lead agency for planning &amp; accountability</a:t>
            </a:r>
          </a:p>
          <a:p>
            <a:pPr eaLnBrk="1" hangingPunct="1"/>
            <a:r>
              <a:rPr lang="en-US" dirty="0" smtClean="0"/>
              <a:t>Recognition of parent choice and provider issues - there is not always the follow through that is recommended</a:t>
            </a:r>
          </a:p>
        </p:txBody>
      </p:sp>
    </p:spTree>
    <p:extLst>
      <p:ext uri="{BB962C8B-B14F-4D97-AF65-F5344CB8AC3E}">
        <p14:creationId xmlns:p14="http://schemas.microsoft.com/office/powerpoint/2010/main" xmlns="" val="29423259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944562"/>
          </a:xfrm>
        </p:spPr>
        <p:txBody>
          <a:bodyPr/>
          <a:lstStyle/>
          <a:p>
            <a:pPr eaLnBrk="1" hangingPunct="1"/>
            <a:r>
              <a:rPr lang="en-US" dirty="0" smtClean="0">
                <a:solidFill>
                  <a:srgbClr val="00B0F0"/>
                </a:solidFill>
              </a:rPr>
              <a:t>CHEER</a:t>
            </a:r>
          </a:p>
        </p:txBody>
      </p:sp>
      <p:sp>
        <p:nvSpPr>
          <p:cNvPr id="10243" name="Rectangle 3"/>
          <p:cNvSpPr>
            <a:spLocks noGrp="1" noChangeArrowheads="1"/>
          </p:cNvSpPr>
          <p:nvPr>
            <p:ph type="body" idx="1"/>
          </p:nvPr>
        </p:nvSpPr>
        <p:spPr>
          <a:xfrm>
            <a:off x="457200" y="1143000"/>
            <a:ext cx="8229600" cy="4983163"/>
          </a:xfrm>
        </p:spPr>
        <p:txBody>
          <a:bodyPr/>
          <a:lstStyle/>
          <a:p>
            <a:pPr eaLnBrk="1" hangingPunct="1"/>
            <a:r>
              <a:rPr lang="en-US" dirty="0" smtClean="0"/>
              <a:t>Children’s Heath Education and Economic Resource (CHEER) – combines electronic health and academic records for students in Miami-Dade County</a:t>
            </a:r>
          </a:p>
          <a:p>
            <a:pPr eaLnBrk="1" hangingPunct="1"/>
            <a:r>
              <a:rPr lang="en-US" dirty="0" smtClean="0"/>
              <a:t>Stores data for 2 million children</a:t>
            </a:r>
          </a:p>
          <a:p>
            <a:pPr eaLnBrk="1" hangingPunct="1"/>
            <a:r>
              <a:rPr lang="en-US" dirty="0" smtClean="0"/>
              <a:t>For use by Doctors and Teachers</a:t>
            </a:r>
          </a:p>
          <a:p>
            <a:pPr eaLnBrk="1" hangingPunct="1"/>
            <a:r>
              <a:rPr lang="en-US" dirty="0" smtClean="0"/>
              <a:t>Partnership – The Children’s Trust, Health Choice Network, Miami-Dade County Public Schools, Ready Schools Miami and Microsoft</a:t>
            </a:r>
          </a:p>
        </p:txBody>
      </p:sp>
    </p:spTree>
    <p:extLst>
      <p:ext uri="{BB962C8B-B14F-4D97-AF65-F5344CB8AC3E}">
        <p14:creationId xmlns:p14="http://schemas.microsoft.com/office/powerpoint/2010/main" xmlns="" val="18204272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solidFill>
                  <a:srgbClr val="00B0F0"/>
                </a:solidFill>
              </a:rPr>
              <a:t>Other Data Systems</a:t>
            </a:r>
          </a:p>
        </p:txBody>
      </p:sp>
      <p:sp>
        <p:nvSpPr>
          <p:cNvPr id="11267" name="Rectangle 3"/>
          <p:cNvSpPr>
            <a:spLocks noGrp="1" noChangeArrowheads="1"/>
          </p:cNvSpPr>
          <p:nvPr>
            <p:ph type="body" idx="1"/>
          </p:nvPr>
        </p:nvSpPr>
        <p:spPr/>
        <p:txBody>
          <a:bodyPr/>
          <a:lstStyle/>
          <a:p>
            <a:pPr eaLnBrk="1" hangingPunct="1"/>
            <a:r>
              <a:rPr lang="en-US" sz="2800" dirty="0" smtClean="0"/>
              <a:t>Healthy Start has its own data system for collecting and housing maternal and child screening information</a:t>
            </a:r>
          </a:p>
          <a:p>
            <a:pPr eaLnBrk="1" hangingPunct="1"/>
            <a:r>
              <a:rPr lang="en-US" sz="2800" dirty="0" smtClean="0"/>
              <a:t>Infant Metabolic Screening Data (collected at birth) is housed in a separate data system</a:t>
            </a:r>
          </a:p>
          <a:p>
            <a:pPr eaLnBrk="1" hangingPunct="1"/>
            <a:r>
              <a:rPr lang="en-US" sz="2800" dirty="0" smtClean="0"/>
              <a:t>Florida Children and Youth Cabinet Information Sharing System Sub-committee is continuing to investigate the data-sharing system developed by the court system</a:t>
            </a:r>
          </a:p>
        </p:txBody>
      </p:sp>
    </p:spTree>
    <p:extLst>
      <p:ext uri="{BB962C8B-B14F-4D97-AF65-F5344CB8AC3E}">
        <p14:creationId xmlns:p14="http://schemas.microsoft.com/office/powerpoint/2010/main" xmlns="" val="1461214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FDDC Template">
  <a:themeElements>
    <a:clrScheme name="Custom 6">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EB592B"/>
      </a:accent6>
      <a:hlink>
        <a:srgbClr val="56C7AA"/>
      </a:hlink>
      <a:folHlink>
        <a:srgbClr val="59A8D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DDC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FDDC Template</Template>
  <TotalTime>101</TotalTime>
  <Words>1638</Words>
  <Application>Microsoft Office PowerPoint</Application>
  <PresentationFormat>On-screen Show (4:3)</PresentationFormat>
  <Paragraphs>220</Paragraphs>
  <Slides>25</Slides>
  <Notes>1</Notes>
  <HiddenSlides>0</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FDDC Template</vt:lpstr>
      <vt:lpstr>1_FDDC Template</vt:lpstr>
      <vt:lpstr>Office Theme</vt:lpstr>
      <vt:lpstr>Slide 1</vt:lpstr>
      <vt:lpstr>Tasks</vt:lpstr>
      <vt:lpstr>HOW to include existing systems</vt:lpstr>
      <vt:lpstr>Florida SHOTS</vt:lpstr>
      <vt:lpstr>Proprietary Systems</vt:lpstr>
      <vt:lpstr>Hillsborough Collaborative Screening Initiative</vt:lpstr>
      <vt:lpstr>Hillsborough Lessons Learned</vt:lpstr>
      <vt:lpstr>CHEER</vt:lpstr>
      <vt:lpstr>Other Data Systems</vt:lpstr>
      <vt:lpstr>WHO needs access to screening data?</vt:lpstr>
      <vt:lpstr>WHAT data should be recorded and maintained?</vt:lpstr>
      <vt:lpstr>Challenges</vt:lpstr>
      <vt:lpstr>Slide 13</vt:lpstr>
      <vt:lpstr>About</vt:lpstr>
      <vt:lpstr>Members</vt:lpstr>
      <vt:lpstr>Tasks</vt:lpstr>
      <vt:lpstr>Approach</vt:lpstr>
      <vt:lpstr>#1: Potential Recommended Tools</vt:lpstr>
      <vt:lpstr>#1: Potential Recommended Tools (Cont.)</vt:lpstr>
      <vt:lpstr>#2: Preliminary list of existing local organizations that may provide services</vt:lpstr>
      <vt:lpstr>#2: Preliminary list of existing local organizations that may provide services (Cont.)</vt:lpstr>
      <vt:lpstr>#2: Preliminary list of existing state organizations that may provide services (Cont.)</vt:lpstr>
      <vt:lpstr>#3: Identify professionals and/or organizations who should receive the compiled resource information</vt:lpstr>
      <vt:lpstr>#4: Marketing Plan Elements</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Martha Harbin</dc:creator>
  <cp:lastModifiedBy>Owner</cp:lastModifiedBy>
  <cp:revision>11</cp:revision>
  <dcterms:created xsi:type="dcterms:W3CDTF">2012-01-06T18:54:41Z</dcterms:created>
  <dcterms:modified xsi:type="dcterms:W3CDTF">2012-01-08T16:37:14Z</dcterms:modified>
</cp:coreProperties>
</file>